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Black"/>
      <p:bold r:id="rId64"/>
      <p:boldItalic r:id="rId65"/>
    </p:embeddedFont>
    <p:embeddedFont>
      <p:font typeface="Roboto"/>
      <p:regular r:id="rId66"/>
      <p:bold r:id="rId67"/>
      <p:italic r:id="rId68"/>
      <p:boldItalic r:id="rId69"/>
    </p:embeddedFont>
    <p:embeddedFont>
      <p:font typeface="Roboto Medium"/>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32">
          <p15:clr>
            <a:srgbClr val="A4A3A4"/>
          </p15:clr>
        </p15:guide>
        <p15:guide id="2" pos="5328">
          <p15:clr>
            <a:srgbClr val="A4A3A4"/>
          </p15:clr>
        </p15:guide>
        <p15:guide id="3" orient="horz" pos="288">
          <p15:clr>
            <a:srgbClr val="A4A3A4"/>
          </p15:clr>
        </p15:guide>
        <p15:guide id="4" orient="horz" pos="1728">
          <p15:clr>
            <a:srgbClr val="A4A3A4"/>
          </p15:clr>
        </p15:guide>
        <p15:guide id="5" pos="2880">
          <p15:clr>
            <a:srgbClr val="A4A3A4"/>
          </p15:clr>
        </p15:guide>
        <p15:guide id="6" orient="horz" pos="26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9C658E-5CD1-4D41-9306-E5D0CD986254}">
  <a:tblStyle styleId="{7B9C658E-5CD1-4D41-9306-E5D0CD9862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p:guide pos="5328"/>
        <p:guide pos="288" orient="horz"/>
        <p:guide pos="1728" orient="horz"/>
        <p:guide pos="2880"/>
        <p:guide pos="26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lack-bold.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RobotoBlack-boldItalic.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mation.com/big-data/big-data-pros-and-cons.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40c65a521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0c65a521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dcd7388e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9dcd7388e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Therefore, Big Data as a topic is not only about the size and scope of the data, but the technology that supports it. Until recently, analysing big data sets was impossible- the tools literally hadn’t been invented! This is where software like Hadoop comes in, which we will be learning about today.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dcd7388e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9dcd7388ee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Let’s take 3 examples, Twitter, NY Stock Exchange and Facebook.</a:t>
            </a:r>
            <a:endParaRPr sz="10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dcd7388e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9dcd7388ee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dcd7388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9dcd7388e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Each of them generates an enormous amount of data every minute of the day. These examples show not just the size of the big data but the continuous growth of data that it represents.</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Ask the class- What other kinds of data sources can you think of that generates data at this scale? [Could day email (est. 168 million per second), sms messages (est 11 million per second) or google search results (est 698445 per second) for example).</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Current estimates are that 1820 TB of new data are created every second over the planet.</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dcd7388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9dcd7388e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As Data Analysts it’s important we are able to properly explain what Big Data means (not only because it will be in your exam…). Particularly because there are big opportunities for those companies that embrace these newtools, analytical methods and data architectures.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Why should we care? As data analysts we have a lot more data sets to use to inform decisions in our companies. This shouldn’t be surprising, think about all the devices in our homes today that gather data (Alexa, FitBit, CCTV, etc that produce 5 </a:t>
            </a:r>
            <a:r>
              <a:rPr lang="en" sz="1000">
                <a:latin typeface="Roboto"/>
                <a:ea typeface="Roboto"/>
                <a:cs typeface="Roboto"/>
                <a:sym typeface="Roboto"/>
              </a:rPr>
              <a:t>quintillion</a:t>
            </a:r>
            <a:r>
              <a:rPr lang="en" sz="1000">
                <a:latin typeface="Roboto"/>
                <a:ea typeface="Roboto"/>
                <a:cs typeface="Roboto"/>
                <a:sym typeface="Roboto"/>
              </a:rPr>
              <a:t> bytes of data daily worldwide).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dcd7388e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dcd7388e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have covered the types of data we might come across, but when it comes to analysing the data we might be presented with there are five </a:t>
            </a:r>
            <a:r>
              <a:rPr lang="en">
                <a:latin typeface="Roboto"/>
                <a:ea typeface="Roboto"/>
                <a:cs typeface="Roboto"/>
                <a:sym typeface="Roboto"/>
              </a:rPr>
              <a:t>characteristics</a:t>
            </a:r>
            <a:r>
              <a:rPr lang="en">
                <a:latin typeface="Roboto"/>
                <a:ea typeface="Roboto"/>
                <a:cs typeface="Roboto"/>
                <a:sym typeface="Roboto"/>
              </a:rPr>
              <a:t> we need to be aware of.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a data analysts it is important to understand the nature of a data set being considered for inclusion as part of the big data for an organisation. </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dcd7388e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9dcd7388e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The 5 v’s are volume, velocity, variety, veracity and value. Don’t worry about memorising these right now, we’ll go through each one in detail. The 5 V’s provide a useful toolbox of characteristics that can be deployed to assess each data set, determine any risks and create parameters for how to use the data. You should use the 5 V’s as a mental checklist to employ whenever you are given a big dataset to work with.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dcd7388e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9dcd7388e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Size of data plays a very </a:t>
            </a:r>
            <a:r>
              <a:rPr lang="en" sz="1000">
                <a:latin typeface="Roboto"/>
                <a:ea typeface="Roboto"/>
                <a:cs typeface="Roboto"/>
                <a:sym typeface="Roboto"/>
              </a:rPr>
              <a:t>crucial</a:t>
            </a:r>
            <a:r>
              <a:rPr lang="en" sz="1000">
                <a:latin typeface="Roboto"/>
                <a:ea typeface="Roboto"/>
                <a:cs typeface="Roboto"/>
                <a:sym typeface="Roboto"/>
              </a:rPr>
              <a:t> role in determining value you can get out of the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Whether a particular data set can actually be considered as Big Data or not is dependent on the volume of the data</a:t>
            </a:r>
            <a:endParaRPr sz="1000">
              <a:latin typeface="Roboto"/>
              <a:ea typeface="Roboto"/>
              <a:cs typeface="Roboto"/>
              <a:sym typeface="Roboto"/>
            </a:endParaRPr>
          </a:p>
          <a:p>
            <a:pPr indent="-292100" lvl="1" marL="914400" rtl="0" algn="l">
              <a:spcBef>
                <a:spcPts val="0"/>
              </a:spcBef>
              <a:spcAft>
                <a:spcPts val="0"/>
              </a:spcAft>
              <a:buSzPts val="1000"/>
              <a:buFont typeface="Roboto"/>
              <a:buChar char="○"/>
            </a:pPr>
            <a:r>
              <a:rPr lang="en" sz="1000">
                <a:latin typeface="Roboto"/>
                <a:ea typeface="Roboto"/>
                <a:cs typeface="Roboto"/>
                <a:sym typeface="Roboto"/>
              </a:rPr>
              <a:t>Typically petabytes (1000 terabytes) or exabytes (1000 petabytes) of data consisting of billions to trillions of records of millions of people- all from different sources (e.g. Web, social media, mobile data and so on)</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dcd7388e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9dcd7388ee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Refers to the speed of generation of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Velocity deals with the speed at which data flows in from sources like business processes, application logs, networks and social media sites, for example</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The flow of data is massive and continuous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Increasingly companies are looking to stream analytics and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The data has to be available at the right time to make appropriate business decisions. The more agile a business the more the need for streaming.</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dcd7388e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9dcd7388ee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What type of data is the data source?</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Refers to heterogeneity (how different it is) of data sources and the nature of data, both structured and unstructured</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Encapsulated by the data types we saw earlier</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533cca6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533cca6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Coach can add their own 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dcd7388e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9dcd7388ee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Veracity is the quality of being true or the habit of telling the truth</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Veracity of sources is always challenging</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Rule of thumb: </a:t>
            </a:r>
            <a:r>
              <a:rPr b="1" lang="en" sz="1000">
                <a:latin typeface="Roboto"/>
                <a:ea typeface="Roboto"/>
                <a:cs typeface="Roboto"/>
                <a:sym typeface="Roboto"/>
              </a:rPr>
              <a:t>never trust data as given</a:t>
            </a:r>
            <a:endParaRPr b="1"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Enquire and ask about the data preparation. Has it been normalised already? Been subject to statistical manipulation (i.e. outliers removed)?</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Where possible, you should always ask to look at the raw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Determining veracity can be challenging to an organisations (politics and policies) as well as externally (</a:t>
            </a:r>
            <a:r>
              <a:rPr lang="en" sz="1000">
                <a:latin typeface="Roboto"/>
                <a:ea typeface="Roboto"/>
                <a:cs typeface="Roboto"/>
                <a:sym typeface="Roboto"/>
              </a:rPr>
              <a:t>determining</a:t>
            </a:r>
            <a:r>
              <a:rPr lang="en" sz="1000">
                <a:latin typeface="Roboto"/>
                <a:ea typeface="Roboto"/>
                <a:cs typeface="Roboto"/>
                <a:sym typeface="Roboto"/>
              </a:rPr>
              <a:t> </a:t>
            </a:r>
            <a:r>
              <a:rPr lang="en" sz="1000">
                <a:latin typeface="Roboto"/>
                <a:ea typeface="Roboto"/>
                <a:cs typeface="Roboto"/>
                <a:sym typeface="Roboto"/>
              </a:rPr>
              <a:t>authorship</a:t>
            </a:r>
            <a:r>
              <a:rPr lang="en" sz="1000">
                <a:latin typeface="Roboto"/>
                <a:ea typeface="Roboto"/>
                <a:cs typeface="Roboto"/>
                <a:sym typeface="Roboto"/>
              </a:rPr>
              <a:t>/ownership)</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dcd7388e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9dcd7388ee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It's</a:t>
            </a:r>
            <a:r>
              <a:rPr lang="en" sz="1000">
                <a:latin typeface="Roboto"/>
                <a:ea typeface="Roboto"/>
                <a:cs typeface="Roboto"/>
                <a:sym typeface="Roboto"/>
              </a:rPr>
              <a:t> all well and good to have access to big data, but unless we can turn it into something valuable it is useless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Does it provide added value to your business?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Is the organisation working on big data achieving a high return on investment?</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If working with Big Data is not adding to a </a:t>
            </a:r>
            <a:r>
              <a:rPr lang="en" sz="1000">
                <a:latin typeface="Roboto"/>
                <a:ea typeface="Roboto"/>
                <a:cs typeface="Roboto"/>
                <a:sym typeface="Roboto"/>
              </a:rPr>
              <a:t>businesses</a:t>
            </a:r>
            <a:r>
              <a:rPr lang="en" sz="1000">
                <a:latin typeface="Roboto"/>
                <a:ea typeface="Roboto"/>
                <a:cs typeface="Roboto"/>
                <a:sym typeface="Roboto"/>
              </a:rPr>
              <a:t> profits, it is useless.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dcd7388e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dcd7388ee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TA- breakout rooms (max 4, 10 minutes)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In your groups look for some datasets you are </a:t>
            </a:r>
            <a:r>
              <a:rPr lang="en" sz="1000">
                <a:latin typeface="Roboto"/>
                <a:ea typeface="Roboto"/>
                <a:cs typeface="Roboto"/>
                <a:sym typeface="Roboto"/>
              </a:rPr>
              <a:t>familiar</a:t>
            </a:r>
            <a:r>
              <a:rPr lang="en" sz="1000">
                <a:latin typeface="Roboto"/>
                <a:ea typeface="Roboto"/>
                <a:cs typeface="Roboto"/>
                <a:sym typeface="Roboto"/>
              </a:rPr>
              <a:t> with (could be from work if closed cohort, or something they used for bootcamp/hackathon/presentation) and analyse them against the 5 v’s.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dcd7388e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dcd7388e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Big Data as a subject area is still being invested in heavily and is at the forefront of some of the most recent developments in computing.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Social media and genetic sequencing are among the fastest growing sources of big data and examples of non traditional sources of data being used for analyses.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How do you think machine learning help diagnoses in medicine?</a:t>
            </a:r>
            <a:endParaRPr sz="10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dcd7388e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9dcd7388e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Genetic sequencing and human genome mapping provide a detailed understanding of genetic makeup and lineage. The healthcare industry is looking toward these advances to help predict which illnesses a person is likely to get in their lifetime and take steps to avoid these maladies or reduce their impact through the use of personalised medicine and treatment.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While data has grown, the cost to perform this work has fallen dramatically. The cost to sequence one human genome fell from $100m in 2001 to $10k in 2011. Today it costs around $1k.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Companies are able to leverage the vast amount of new data available to build machine learning tools to predict results based on past experience.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For example, a 2017 report showed it was possible to train a model to detect tumour in breast cancer patients that either matched or exceeded the performance of a pathologist who had unlimited time to examine the slides.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dcd7388e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9dcd7388ee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It is the ability of a computer to understand human language as spoken. The most obvious examples that people can relate to these days is Google Home and Amazon Alexa. Both use NLP and other technologies to give us a virtual assistant experience.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Activity- TA put apprentices in breakout rooms (4 for 10 minutes). In your groups discuss and sketch how you think Alexa produces personalised recommendations for you (e.g. music, restaurants, movies, etc)</a:t>
            </a:r>
            <a:endParaRPr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dcd7388e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dcd7388e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Alexa is built on natural language processing, a process of converting speech into words, sounds and ideas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Alexa will record your words. Interpreting sounds takes up a lot of computational power however, so the recording is sent to Amazon’s servers to be analysed more efficiently (use of big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There, the recording will be broken down into individual sounds. It then consults a database containing various word’s pronunciations to find which words most closely correspond to the combinations of individual sounds. </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It then identifies important words to make sense of the tasks and carry out corresponding functions. For example, if Alexa ‘hears’ basketball, it would open a sports app</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Amazon’s servers then send the information back to your device. Alexa may speak at this point. If Alexa needs to say something it will go through the same process, but in reverse (i.e. identify the words it wants to give, converts them into audio files and sends them back).</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FOr the fun of it, I have included a video of Alexa in action…</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What other uses of big data are you aware of?</a:t>
            </a:r>
            <a:endParaRPr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c00c34a2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c00c34a2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So how does Big Data work?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For the most part, it will run a SQL query, python script or some other piece of analysis that you could have run on your own local machine. Where Big Data comes in is the huge amount of processing it involves and instead of downloading all the data to your machine it instead takes your code to the data. </a:t>
            </a:r>
            <a:endParaRPr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6090a8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6090a8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9c00c34a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a9c00c34a2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It uses an approach called ‘divide and conquer’ where the big data technology will split divide your data into smaller chunks and process each one simultaneously and then combine the results. To do this it will place these chunks over several servers (so that if one fails, the analysis can still continue and the remaining ones can pick up the slack).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Once complete, the results will be sent back to you.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Let’s do an example to show why it is quicker.</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d08bc59c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d08bc59c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9c00c34a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a9c00c34a2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Quick problem (breakout rooms ~ 5 minutes). Imagine you want to transfer 1TB (1000GB) of data between two computers. Assuming the transfer speed s 1000 MB per second, how long will it take to transfer the data using a) One 2TB intermediate hard-drive or b) Ten 128GB USB Flash Drives? Assume both computers have 10 USB ports and transferring into multiple USB drives simultaneously does not affect speed.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9c00c34a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a9c00c34a2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This should demonstrate that splitting our Big Data into smaller chunks is a much faster and more efficient process. </a:t>
            </a:r>
            <a:endParaRPr sz="1800">
              <a:solidFill>
                <a:srgbClr val="16264D"/>
              </a:solidFill>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9c00c34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9c00c34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9c00c34a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a9c00c34a2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Use the zoom annotate tool to write suggestions for how your business uses (or can use) big data to the best effect.</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When writing up a project for your portfolio, a good thing to include is your justification (or lack of) big data technologies in your analysis. We will look into this in the following section. </a:t>
            </a:r>
            <a:endParaRPr sz="1000">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9c00c34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9c00c34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So what are the benefits of utilising big data in your analysis? When justifying your use or non use you will want to refer to some of the information provided in this section. </a:t>
            </a:r>
            <a:endParaRPr sz="10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9c00c34a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a9c00c34a2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9c00c34a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a9c00c34a2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In most cases the advantages of using Big Data will outweigh the disadvantages, but it is important to be aware of the downsides when writing up your portfolio. </a:t>
            </a:r>
            <a:endParaRPr sz="10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9c00c34a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a9c00c34a2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In breakout rooms read and discuss the following article- </a:t>
            </a:r>
            <a:r>
              <a:rPr lang="en" sz="1000" u="sng">
                <a:solidFill>
                  <a:schemeClr val="hlink"/>
                </a:solidFill>
                <a:latin typeface="Roboto"/>
                <a:ea typeface="Roboto"/>
                <a:cs typeface="Roboto"/>
                <a:sym typeface="Roboto"/>
                <a:hlinkClick r:id="rId2"/>
              </a:rPr>
              <a:t>https://www.datamation.com/big-data/big-data-pros-and-cons.html</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Do you agree with what the writer has put? Can you find other articles which support or argue against the use of big data? What do you think and how can it personally affect your role? </a:t>
            </a:r>
            <a:endParaRPr sz="1000">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9c00c34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9c00c34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Finally, let’s look at what Big Data products/technologies/software are available. We will not look into any of them individually, but it is important you know what exists if you want to try them out. </a:t>
            </a:r>
            <a:endParaRPr sz="1000">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9c00c34a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a9c00c34a2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There are many platforms or services that allow for the efficient processing of Big Data. Hadoop was one of the first built and many companies still use it today to process their data. Apache Spark provides a similar service and both can be easily integrated with python.</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BigQuery is run by Google while AWS is run by Amazon, both have a wide suite of functions allowing you to run queries and scripts efficiently. AWS even has </a:t>
            </a:r>
            <a:r>
              <a:rPr lang="en" sz="1000">
                <a:latin typeface="Roboto"/>
                <a:ea typeface="Roboto"/>
                <a:cs typeface="Roboto"/>
                <a:sym typeface="Roboto"/>
              </a:rPr>
              <a:t>functionality</a:t>
            </a:r>
            <a:r>
              <a:rPr lang="en" sz="1000">
                <a:latin typeface="Roboto"/>
                <a:ea typeface="Roboto"/>
                <a:cs typeface="Roboto"/>
                <a:sym typeface="Roboto"/>
              </a:rPr>
              <a:t> to bring python scripts live. Azure is owned by Microsoft and offers a cloud computing platform with a wide degree of functionality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Many more exist, what does your company use?</a:t>
            </a:r>
            <a:endParaRPr sz="10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98990f8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98990f8a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added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9c00c34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9c00c34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Now we have looked at Big Data let’s discuss another aspect of data analytics- using software. Most companies invest in software/platforms to make </a:t>
            </a:r>
            <a:r>
              <a:rPr lang="en" sz="1000">
                <a:latin typeface="Roboto"/>
                <a:ea typeface="Roboto"/>
                <a:cs typeface="Roboto"/>
                <a:sym typeface="Roboto"/>
              </a:rPr>
              <a:t>analysis quicker and easier, but are they better than doing it yourself? For example, we can produce a wide range of visualisations in tableau or we could code them ourselves with python- which is better?</a:t>
            </a:r>
            <a:r>
              <a:rPr lang="en" sz="1000">
                <a:latin typeface="Roboto"/>
                <a:ea typeface="Roboto"/>
                <a:cs typeface="Roboto"/>
                <a:sym typeface="Roboto"/>
              </a:rPr>
              <a:t>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Before we get into the discussion, let’s look at some of the common softwares you may come across</a:t>
            </a:r>
            <a:endParaRPr sz="1000">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16a7e4c5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a16a7e4c5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Already in this course we have come across tableau/PowerBI, softwares for producing visualisations (as well as other forms of analysis). Can anyone remind us of what some of the functions of these programmes were?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Wide suite of visualisation options, statistical inference (regression, clustering, time series, etc), string functions, aggregate functions, etc.,</a:t>
            </a:r>
            <a:endParaRPr sz="1000">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6090a8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be6090a84e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Many of you are familiar with software like Microsoft Excel for spreadsheet and database management. It is easy to perform EDA, calculating aggregates and making visualisations as well as producing tables for showcasing your results. The GUI is fairly intuitive and macros allow for a great range of functionality including adding regression and other ML techniques)</a:t>
            </a:r>
            <a:endParaRPr sz="1000">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16a7e4c5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a16a7e4c55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Has anyone used SPSS before? SPSS stands for </a:t>
            </a:r>
            <a:r>
              <a:rPr lang="en" sz="1000">
                <a:latin typeface="Roboto"/>
                <a:ea typeface="Roboto"/>
                <a:cs typeface="Roboto"/>
                <a:sym typeface="Roboto"/>
              </a:rPr>
              <a:t>statistical</a:t>
            </a:r>
            <a:r>
              <a:rPr lang="en" sz="1000">
                <a:latin typeface="Roboto"/>
                <a:ea typeface="Roboto"/>
                <a:cs typeface="Roboto"/>
                <a:sym typeface="Roboto"/>
              </a:rPr>
              <a:t> package for social sciences and allows you to perform a wide variety of statistical operations on a dataset, including linear and logistic regression, ANOVAs and much more. It is expensive to license and has a steep learning curve, but once you are confident you can perform statistical calculations incredibly quickly through few clicks of a button. </a:t>
            </a:r>
            <a:endParaRPr sz="1000">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16a7e4c5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a16a7e4c55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What about software like Azure? Azure is a cloud based computing platform which allows you to perform analytics, storage, networking and is used to supplement companies servers (or even replace them). </a:t>
            </a:r>
            <a:endParaRPr sz="1000">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16a7e4c5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a16a7e4c55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There are also a wide range of platforms that help with EDA and predictive analysis such as Knime, Alteryx, Jira, Anaplan and more. Do any of you use other similar software?</a:t>
            </a:r>
            <a:endParaRPr sz="1000">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16a7e4c5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a16a7e4c55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In breakout rooms, discuss what softwares you use in your role and what advantages (and disadvantages are of using them). How do you think </a:t>
            </a:r>
            <a:r>
              <a:rPr lang="en" sz="1000">
                <a:latin typeface="Roboto"/>
                <a:ea typeface="Roboto"/>
                <a:cs typeface="Roboto"/>
                <a:sym typeface="Roboto"/>
              </a:rPr>
              <a:t>you</a:t>
            </a:r>
            <a:r>
              <a:rPr lang="en" sz="1000">
                <a:latin typeface="Roboto"/>
                <a:ea typeface="Roboto"/>
                <a:cs typeface="Roboto"/>
                <a:sym typeface="Roboto"/>
              </a:rPr>
              <a:t> can use them in your role?</a:t>
            </a:r>
            <a:endParaRPr sz="10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c00c34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c00c34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So we have seen various platforms and softwares you can use in your role if your company has licensed them, but are they the best way forward? All platforms depend on pre-written code, but could it be better to just code it yourself? When writing your portfolio you need to be able to justify why you used (or didn’t use) certain programmes, and what can be good reflective evidence is a critical evaluation of coding yourself or using a platform. The following slides will list some of the advantages and disadvantages of each you can use in your write ups. </a:t>
            </a:r>
            <a:endParaRPr sz="10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b01ad6a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ab01ad6a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First the advantages of using each. When using software you are using other people’s code with a visual interface meaning it is simpler to build what you want, without having to type all the code yourself. This means projects can be completed quickly reducing costs to your stakeholders and </a:t>
            </a:r>
            <a:r>
              <a:rPr lang="en" sz="1000">
                <a:latin typeface="Roboto"/>
                <a:ea typeface="Roboto"/>
                <a:cs typeface="Roboto"/>
                <a:sym typeface="Roboto"/>
              </a:rPr>
              <a:t>freeing</a:t>
            </a:r>
            <a:r>
              <a:rPr lang="en" sz="1000">
                <a:latin typeface="Roboto"/>
                <a:ea typeface="Roboto"/>
                <a:cs typeface="Roboto"/>
                <a:sym typeface="Roboto"/>
              </a:rPr>
              <a:t> up your time. COding it yourself however gives you complete control over the whole process and costs nothing in terms of licensing. You also own the code, meaning it is more secure and you hold </a:t>
            </a:r>
            <a:r>
              <a:rPr lang="en" sz="1000">
                <a:latin typeface="Roboto"/>
                <a:ea typeface="Roboto"/>
                <a:cs typeface="Roboto"/>
                <a:sym typeface="Roboto"/>
              </a:rPr>
              <a:t>intellectual</a:t>
            </a:r>
            <a:r>
              <a:rPr lang="en" sz="1000">
                <a:latin typeface="Roboto"/>
                <a:ea typeface="Roboto"/>
                <a:cs typeface="Roboto"/>
                <a:sym typeface="Roboto"/>
              </a:rPr>
              <a:t> property rights.  </a:t>
            </a:r>
            <a:endParaRPr sz="1000">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b01ad6a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ab01ad6ae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Now onto the disadvantages for each. While platforms can make building models quick and easy, you still need to learn how to use the programme and if your company licenses a new one then you will need to receive more training, as most programmes have unique methods of useage. On top of this, while platforms often contain a wide suite of processes they are still limited compared to what you can do yourself. A bigger issue also relates to data security- you are not in complete control of your code and data, if the platform provider is hacked your data potentially could be compromised and what happens if you want to switch provider or they go out of business? Migrating your properties across platforms can be difficult.</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Coding yourself however does have its challenges too. Not everyone can code and with it being an ever changing process can be a daunting process to begin learning. Even seasoned coders can be unfamiliar with new concepts and reluctant to learn. Complicated models can take a long time to build and can also be frustrating- it can be difficult to identify where errors will occur as often they won’t appear until you’re ready to run the entire script. If it is a large script finding errors can be challenging, and minor changes could lead to serious unintended consequences later down the line.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Using a platform or coding it yourself is a decision you must make when completing a project and a decision you must justify in your portfolio. When writing up the task/action section write down what method you used to achieve your goal and give reasons for why you did and not any other method. This could be to prioritise stakeholder need as they require output in a particular way. </a:t>
            </a:r>
            <a:endParaRPr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43ad93830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3ad93830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aim of today is to show what big data is, why it is important to both you and your organisation. </a:t>
            </a:r>
            <a:endParaRPr>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b01ad6a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ab01ad6ae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16a7e4c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16a7e4c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Before we finish this session let’s take some time to set up R which we will be looking at tomorrow.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cbb961e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bcbb961ed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d08bc59c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d08bc59c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To </a:t>
            </a:r>
            <a:r>
              <a:rPr lang="en">
                <a:solidFill>
                  <a:srgbClr val="000000"/>
                </a:solidFill>
              </a:rPr>
              <a:t>run</a:t>
            </a:r>
            <a:r>
              <a:rPr lang="en">
                <a:solidFill>
                  <a:srgbClr val="000000"/>
                </a:solidFill>
              </a:rPr>
              <a:t> R in Jupyter </a:t>
            </a:r>
            <a:r>
              <a:rPr lang="en">
                <a:solidFill>
                  <a:srgbClr val="000000"/>
                </a:solidFill>
              </a:rPr>
              <a:t>Notebook: click new then select R.</a:t>
            </a:r>
            <a:r>
              <a:rPr lang="en">
                <a:solidFill>
                  <a:srgbClr val="000000"/>
                </a:solidFill>
              </a:rPr>
              <a:t> </a:t>
            </a:r>
            <a:endParaRPr sz="1100">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b01ad6a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b01ad6a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c0f1a1f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c0f1a1f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added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b01ad6a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b01ad6ae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b01ad6a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b01ad6ae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dcd738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9dcd7388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Ask apprentices to annotate screen with their answers to the following questions:</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What does ‘big data’ mean?</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How would you use it in a working environment?</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What type of data do we mean by ‘big data’?</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Does your organisation have a stated Big Data strategy?</a:t>
            </a:r>
            <a:endParaRPr sz="10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dcd7388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9dcd7388e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McKinsey’s definition of Big Data implies that organisations will need new data architectures, new tools, methods and an integration of multiple skills into the new role of a data scientist.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Data is created constantly and at an ever-increasing rate. Mobile phones, social media, imaging technologies- all these and more create new data and that must be stored somewhere.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Merely keeping up with this huge influx of data is difficult, but what is even more challenging is analysing the </a:t>
            </a:r>
            <a:r>
              <a:rPr lang="en" sz="1000">
                <a:latin typeface="Roboto"/>
                <a:ea typeface="Roboto"/>
                <a:cs typeface="Roboto"/>
                <a:sym typeface="Roboto"/>
              </a:rPr>
              <a:t>vast</a:t>
            </a:r>
            <a:r>
              <a:rPr lang="en" sz="1000">
                <a:latin typeface="Roboto"/>
                <a:ea typeface="Roboto"/>
                <a:cs typeface="Roboto"/>
                <a:sym typeface="Roboto"/>
              </a:rPr>
              <a:t> amounts of it, especially when it does not conform to traditional notions of data structure. This makes identifying meaningful patterns and extracting useful information harder.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dcd7388e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9dcd7388e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‘Big Data’ is data but in huge volume, but also growing exponentially with time. Like the way the universe is continually expanding there is no (real) limit to how large a ‘big data’ set can be. Except from storage…</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latin typeface="Roboto"/>
                <a:ea typeface="Roboto"/>
                <a:cs typeface="Roboto"/>
                <a:sym typeface="Roboto"/>
              </a:rPr>
              <a:t>There is no standard definition of how large a data set must be for it to be defined as ‘big data’, but typically it is so voluminous that traditional data processing software (tableau, excel, your laptop) can’t manage it. Such data is so large and compelx that none of the traditional data management tools are able to store or process it efficiently.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d939b1ff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d939b1ff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Intro Page" type="tx">
  <p:cSld name="TITLE_AND_BODY">
    <p:bg>
      <p:bgPr>
        <a:solidFill>
          <a:srgbClr val="16264D"/>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b="0" l="17765" r="23604" t="75133"/>
          <a:stretch/>
        </p:blipFill>
        <p:spPr>
          <a:xfrm>
            <a:off x="0" y="0"/>
            <a:ext cx="9144003" cy="1431500"/>
          </a:xfrm>
          <a:prstGeom prst="rect">
            <a:avLst/>
          </a:prstGeom>
          <a:noFill/>
          <a:ln>
            <a:noFill/>
          </a:ln>
        </p:spPr>
      </p:pic>
      <p:pic>
        <p:nvPicPr>
          <p:cNvPr id="12" name="Google Shape;12;p2"/>
          <p:cNvPicPr preferRelativeResize="0"/>
          <p:nvPr/>
        </p:nvPicPr>
        <p:blipFill rotWithShape="1">
          <a:blip r:embed="rId2">
            <a:alphaModFix/>
          </a:blip>
          <a:srcRect b="0" l="17765" r="23604" t="75133"/>
          <a:stretch/>
        </p:blipFill>
        <p:spPr>
          <a:xfrm rot="10800000">
            <a:off x="0" y="3712000"/>
            <a:ext cx="9144003" cy="1431500"/>
          </a:xfrm>
          <a:prstGeom prst="rect">
            <a:avLst/>
          </a:prstGeom>
          <a:noFill/>
          <a:ln>
            <a:noFill/>
          </a:ln>
        </p:spPr>
      </p:pic>
      <p:pic>
        <p:nvPicPr>
          <p:cNvPr descr="WH_logo_horizontal_white[1].png" id="13" name="Google Shape;13;p2"/>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14" name="Google Shape;14;p2"/>
          <p:cNvSpPr txBox="1"/>
          <p:nvPr>
            <p:ph type="title"/>
          </p:nvPr>
        </p:nvSpPr>
        <p:spPr>
          <a:xfrm>
            <a:off x="685800" y="2035900"/>
            <a:ext cx="6621600" cy="8355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solidFill>
                  <a:srgbClr val="FFFFFF"/>
                </a:solidFill>
                <a:latin typeface="Roboto Black"/>
                <a:ea typeface="Roboto Black"/>
                <a:cs typeface="Roboto Black"/>
                <a:sym typeface="Roboto Black"/>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extLst>
    <p:ext uri="{DCECCB84-F9BA-43D5-87BE-67443E8EF086}">
      <p15:sldGuideLst>
        <p15:guide id="1" orient="horz" pos="1282">
          <p15:clr>
            <a:srgbClr val="F9AD4C"/>
          </p15:clr>
        </p15:guide>
        <p15:guide id="2" pos="432">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4" name="Shape 44"/>
        <p:cNvGrpSpPr/>
        <p:nvPr/>
      </p:nvGrpSpPr>
      <p:grpSpPr>
        <a:xfrm>
          <a:off x="0" y="0"/>
          <a:ext cx="0" cy="0"/>
          <a:chOff x="0" y="0"/>
          <a:chExt cx="0" cy="0"/>
        </a:xfrm>
      </p:grpSpPr>
      <p:sp>
        <p:nvSpPr>
          <p:cNvPr id="45" name="Google Shape;4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6" name="Google Shape;46;p11"/>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7" name="Shape 47"/>
        <p:cNvGrpSpPr/>
        <p:nvPr/>
      </p:nvGrpSpPr>
      <p:grpSpPr>
        <a:xfrm>
          <a:off x="0" y="0"/>
          <a:ext cx="0" cy="0"/>
          <a:chOff x="0" y="0"/>
          <a:chExt cx="0" cy="0"/>
        </a:xfrm>
      </p:grpSpPr>
      <p:sp>
        <p:nvSpPr>
          <p:cNvPr id="48" name="Google Shape;48;p12"/>
          <p:cNvSpPr txBox="1"/>
          <p:nvPr>
            <p:ph type="title"/>
          </p:nvPr>
        </p:nvSpPr>
        <p:spPr>
          <a:xfrm>
            <a:off x="311700" y="1106125"/>
            <a:ext cx="8520599"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p:txBody>
      </p:sp>
      <p:sp>
        <p:nvSpPr>
          <p:cNvPr id="49" name="Google Shape;49;p12"/>
          <p:cNvSpPr txBox="1"/>
          <p:nvPr>
            <p:ph idx="1" type="body"/>
          </p:nvPr>
        </p:nvSpPr>
        <p:spPr>
          <a:xfrm>
            <a:off x="311700" y="3152225"/>
            <a:ext cx="8520599"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0" name="Google Shape;50;p12"/>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3" name="Shape 53"/>
        <p:cNvGrpSpPr/>
        <p:nvPr/>
      </p:nvGrpSpPr>
      <p:grpSpPr>
        <a:xfrm>
          <a:off x="0" y="0"/>
          <a:ext cx="0" cy="0"/>
          <a:chOff x="0" y="0"/>
          <a:chExt cx="0" cy="0"/>
        </a:xfrm>
      </p:grpSpPr>
      <p:sp>
        <p:nvSpPr>
          <p:cNvPr id="54" name="Google Shape;54;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2800"/>
              <a:buFont typeface="Arial"/>
              <a:buNone/>
              <a:defRPr sz="5200">
                <a:solidFill>
                  <a:schemeClr val="dk1"/>
                </a:solidFill>
              </a:defRPr>
            </a:lvl2pPr>
            <a:lvl3pPr indent="0" lvl="2" rtl="0" algn="ctr">
              <a:spcBef>
                <a:spcPts val="0"/>
              </a:spcBef>
              <a:spcAft>
                <a:spcPts val="0"/>
              </a:spcAft>
              <a:buClr>
                <a:schemeClr val="dk1"/>
              </a:buClr>
              <a:buSzPts val="2800"/>
              <a:buFont typeface="Arial"/>
              <a:buNone/>
              <a:defRPr sz="5200">
                <a:solidFill>
                  <a:schemeClr val="dk1"/>
                </a:solidFill>
              </a:defRPr>
            </a:lvl3pPr>
            <a:lvl4pPr indent="0" lvl="3" rtl="0" algn="ctr">
              <a:spcBef>
                <a:spcPts val="0"/>
              </a:spcBef>
              <a:spcAft>
                <a:spcPts val="0"/>
              </a:spcAft>
              <a:buClr>
                <a:schemeClr val="dk1"/>
              </a:buClr>
              <a:buSzPts val="2800"/>
              <a:buFont typeface="Arial"/>
              <a:buNone/>
              <a:defRPr sz="5200">
                <a:solidFill>
                  <a:schemeClr val="dk1"/>
                </a:solidFill>
              </a:defRPr>
            </a:lvl4pPr>
            <a:lvl5pPr indent="0" lvl="4" rtl="0" algn="ctr">
              <a:spcBef>
                <a:spcPts val="0"/>
              </a:spcBef>
              <a:spcAft>
                <a:spcPts val="0"/>
              </a:spcAft>
              <a:buClr>
                <a:schemeClr val="dk1"/>
              </a:buClr>
              <a:buSzPts val="2800"/>
              <a:buFont typeface="Arial"/>
              <a:buNone/>
              <a:defRPr sz="5200">
                <a:solidFill>
                  <a:schemeClr val="dk1"/>
                </a:solidFill>
              </a:defRPr>
            </a:lvl5pPr>
            <a:lvl6pPr indent="0" lvl="5" rtl="0" algn="ctr">
              <a:spcBef>
                <a:spcPts val="0"/>
              </a:spcBef>
              <a:spcAft>
                <a:spcPts val="0"/>
              </a:spcAft>
              <a:buClr>
                <a:schemeClr val="dk1"/>
              </a:buClr>
              <a:buSzPts val="2800"/>
              <a:buFont typeface="Arial"/>
              <a:buNone/>
              <a:defRPr sz="5200">
                <a:solidFill>
                  <a:schemeClr val="dk1"/>
                </a:solidFill>
              </a:defRPr>
            </a:lvl6pPr>
            <a:lvl7pPr indent="0" lvl="6" rtl="0" algn="ctr">
              <a:spcBef>
                <a:spcPts val="0"/>
              </a:spcBef>
              <a:spcAft>
                <a:spcPts val="0"/>
              </a:spcAft>
              <a:buClr>
                <a:schemeClr val="dk1"/>
              </a:buClr>
              <a:buSzPts val="2800"/>
              <a:buFont typeface="Arial"/>
              <a:buNone/>
              <a:defRPr sz="5200">
                <a:solidFill>
                  <a:schemeClr val="dk1"/>
                </a:solidFill>
              </a:defRPr>
            </a:lvl7pPr>
            <a:lvl8pPr indent="0" lvl="7" rtl="0" algn="ctr">
              <a:spcBef>
                <a:spcPts val="0"/>
              </a:spcBef>
              <a:spcAft>
                <a:spcPts val="0"/>
              </a:spcAft>
              <a:buClr>
                <a:schemeClr val="dk1"/>
              </a:buClr>
              <a:buSzPts val="2800"/>
              <a:buFont typeface="Arial"/>
              <a:buNone/>
              <a:defRPr sz="5200">
                <a:solidFill>
                  <a:schemeClr val="dk1"/>
                </a:solidFill>
              </a:defRPr>
            </a:lvl8pPr>
            <a:lvl9pPr indent="0" lvl="8" rtl="0" algn="ctr">
              <a:spcBef>
                <a:spcPts val="0"/>
              </a:spcBef>
              <a:spcAft>
                <a:spcPts val="0"/>
              </a:spcAft>
              <a:buClr>
                <a:schemeClr val="dk1"/>
              </a:buClr>
              <a:buSzPts val="2800"/>
              <a:buFont typeface="Arial"/>
              <a:buNone/>
              <a:defRPr sz="5200">
                <a:solidFill>
                  <a:schemeClr val="dk1"/>
                </a:solidFill>
              </a:defRPr>
            </a:lvl9pPr>
          </a:lstStyle>
          <a:p/>
        </p:txBody>
      </p:sp>
      <p:sp>
        <p:nvSpPr>
          <p:cNvPr id="55" name="Google Shape;55;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800"/>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9pPr>
          </a:lstStyle>
          <a:p/>
        </p:txBody>
      </p:sp>
      <p:sp>
        <p:nvSpPr>
          <p:cNvPr id="56" name="Google Shape;56;p1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descr="Shape6.png" id="16" name="Google Shape;16;p3"/>
          <p:cNvPicPr preferRelativeResize="0"/>
          <p:nvPr/>
        </p:nvPicPr>
        <p:blipFill rotWithShape="1">
          <a:blip r:embed="rId2">
            <a:alphaModFix/>
          </a:blip>
          <a:srcRect b="0" l="15022" r="29422" t="14595"/>
          <a:stretch/>
        </p:blipFill>
        <p:spPr>
          <a:xfrm>
            <a:off x="-7500" y="0"/>
            <a:ext cx="9159000" cy="5143500"/>
          </a:xfrm>
          <a:prstGeom prst="rect">
            <a:avLst/>
          </a:prstGeom>
          <a:noFill/>
          <a:ln>
            <a:noFill/>
          </a:ln>
        </p:spPr>
      </p:pic>
      <p:pic>
        <p:nvPicPr>
          <p:cNvPr descr="WH_logo_horizontal_white[1].png" id="17" name="Google Shape;17;p3"/>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18" name="Google Shape;18;p3"/>
          <p:cNvSpPr txBox="1"/>
          <p:nvPr>
            <p:ph type="title"/>
          </p:nvPr>
        </p:nvSpPr>
        <p:spPr>
          <a:xfrm>
            <a:off x="685800" y="2035900"/>
            <a:ext cx="7549200" cy="801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432">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type="secHead">
  <p:cSld name="SECTION_HEADER">
    <p:bg>
      <p:bgPr>
        <a:solidFill>
          <a:srgbClr val="1D98FF"/>
        </a:solidFill>
      </p:bgPr>
    </p:bg>
    <p:spTree>
      <p:nvGrpSpPr>
        <p:cNvPr id="19" name="Shape 19"/>
        <p:cNvGrpSpPr/>
        <p:nvPr/>
      </p:nvGrpSpPr>
      <p:grpSpPr>
        <a:xfrm>
          <a:off x="0" y="0"/>
          <a:ext cx="0" cy="0"/>
          <a:chOff x="0" y="0"/>
          <a:chExt cx="0" cy="0"/>
        </a:xfrm>
      </p:grpSpPr>
      <p:pic>
        <p:nvPicPr>
          <p:cNvPr descr="Shape2.png" id="20" name="Google Shape;20;p4"/>
          <p:cNvPicPr preferRelativeResize="0"/>
          <p:nvPr/>
        </p:nvPicPr>
        <p:blipFill rotWithShape="1">
          <a:blip r:embed="rId2">
            <a:alphaModFix/>
          </a:blip>
          <a:srcRect b="-4486" l="11363" r="25225" t="7784"/>
          <a:stretch/>
        </p:blipFill>
        <p:spPr>
          <a:xfrm>
            <a:off x="0" y="0"/>
            <a:ext cx="9144000" cy="5143500"/>
          </a:xfrm>
          <a:prstGeom prst="rect">
            <a:avLst/>
          </a:prstGeom>
          <a:noFill/>
          <a:ln>
            <a:noFill/>
          </a:ln>
        </p:spPr>
      </p:pic>
      <p:pic>
        <p:nvPicPr>
          <p:cNvPr descr="WH_logo_horizontal_white[1].png" id="21" name="Google Shape;21;p4"/>
          <p:cNvPicPr preferRelativeResize="0"/>
          <p:nvPr/>
        </p:nvPicPr>
        <p:blipFill rotWithShape="1">
          <a:blip r:embed="rId3">
            <a:alphaModFix/>
          </a:blip>
          <a:srcRect b="0" l="0" r="63098" t="0"/>
          <a:stretch/>
        </p:blipFill>
        <p:spPr>
          <a:xfrm>
            <a:off x="7512775" y="4161672"/>
            <a:ext cx="1090749" cy="733600"/>
          </a:xfrm>
          <a:prstGeom prst="rect">
            <a:avLst/>
          </a:prstGeom>
          <a:noFill/>
          <a:ln>
            <a:noFill/>
          </a:ln>
        </p:spPr>
      </p:pic>
      <p:sp>
        <p:nvSpPr>
          <p:cNvPr id="22" name="Google Shape;22;p4"/>
          <p:cNvSpPr txBox="1"/>
          <p:nvPr>
            <p:ph type="title"/>
          </p:nvPr>
        </p:nvSpPr>
        <p:spPr>
          <a:xfrm>
            <a:off x="685800" y="2035900"/>
            <a:ext cx="7548900" cy="83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solidFill>
                  <a:srgbClr val="FFFFFF"/>
                </a:solidFill>
                <a:latin typeface="Roboto Black"/>
                <a:ea typeface="Roboto Black"/>
                <a:cs typeface="Roboto Black"/>
                <a:sym typeface="Roboto Black"/>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43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3466" l="20156" r="12316" t="70002"/>
          <a:stretch/>
        </p:blipFill>
        <p:spPr>
          <a:xfrm>
            <a:off x="0" y="0"/>
            <a:ext cx="9143999" cy="1766776"/>
          </a:xfrm>
          <a:prstGeom prst="rect">
            <a:avLst/>
          </a:prstGeom>
          <a:noFill/>
          <a:ln>
            <a:noFill/>
          </a:ln>
        </p:spPr>
      </p:pic>
      <p:pic>
        <p:nvPicPr>
          <p:cNvPr id="25" name="Google Shape;25;p5"/>
          <p:cNvPicPr preferRelativeResize="0"/>
          <p:nvPr/>
        </p:nvPicPr>
        <p:blipFill rotWithShape="1">
          <a:blip r:embed="rId3">
            <a:alphaModFix/>
          </a:blip>
          <a:srcRect b="0" l="17765" r="23604" t="75133"/>
          <a:stretch/>
        </p:blipFill>
        <p:spPr>
          <a:xfrm>
            <a:off x="0" y="0"/>
            <a:ext cx="9144003" cy="1431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mini header">
  <p:cSld name="One column text">
    <p:spTree>
      <p:nvGrpSpPr>
        <p:cNvPr id="26" name="Shape 26"/>
        <p:cNvGrpSpPr/>
        <p:nvPr/>
      </p:nvGrpSpPr>
      <p:grpSpPr>
        <a:xfrm>
          <a:off x="0" y="0"/>
          <a:ext cx="0" cy="0"/>
          <a:chOff x="0" y="0"/>
          <a:chExt cx="0" cy="0"/>
        </a:xfrm>
      </p:grpSpPr>
      <p:sp>
        <p:nvSpPr>
          <p:cNvPr id="27" name="Google Shape;27;p6"/>
          <p:cNvSpPr txBox="1"/>
          <p:nvPr>
            <p:ph type="title"/>
          </p:nvPr>
        </p:nvSpPr>
        <p:spPr>
          <a:xfrm>
            <a:off x="685800" y="250800"/>
            <a:ext cx="5060700" cy="4788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16264D"/>
              </a:buClr>
              <a:buSzPts val="1400"/>
              <a:buFont typeface="Roboto Black"/>
              <a:buNone/>
              <a:defRPr i="0" sz="1400" u="none" cap="none" strike="noStrike">
                <a:solidFill>
                  <a:srgbClr val="16264D"/>
                </a:solidFill>
                <a:latin typeface="Roboto Black"/>
                <a:ea typeface="Roboto Black"/>
                <a:cs typeface="Roboto Black"/>
                <a:sym typeface="Roboto Black"/>
              </a:defRPr>
            </a:lvl1pPr>
            <a:lvl2pPr lvl="1">
              <a:spcBef>
                <a:spcPts val="0"/>
              </a:spcBef>
              <a:spcAft>
                <a:spcPts val="0"/>
              </a:spcAft>
              <a:buClr>
                <a:schemeClr val="dk1"/>
              </a:buClr>
              <a:buSzPts val="2400"/>
              <a:buFont typeface="Arial"/>
              <a:buNone/>
              <a:defRPr sz="2400">
                <a:solidFill>
                  <a:schemeClr val="dk1"/>
                </a:solidFill>
              </a:defRPr>
            </a:lvl2pPr>
            <a:lvl3pPr lvl="2">
              <a:spcBef>
                <a:spcPts val="0"/>
              </a:spcBef>
              <a:spcAft>
                <a:spcPts val="0"/>
              </a:spcAft>
              <a:buClr>
                <a:schemeClr val="dk1"/>
              </a:buClr>
              <a:buSzPts val="2400"/>
              <a:buFont typeface="Arial"/>
              <a:buNone/>
              <a:defRPr sz="2400">
                <a:solidFill>
                  <a:schemeClr val="dk1"/>
                </a:solidFill>
              </a:defRPr>
            </a:lvl3pPr>
            <a:lvl4pPr lvl="3">
              <a:spcBef>
                <a:spcPts val="0"/>
              </a:spcBef>
              <a:spcAft>
                <a:spcPts val="0"/>
              </a:spcAft>
              <a:buClr>
                <a:schemeClr val="dk1"/>
              </a:buClr>
              <a:buSzPts val="2400"/>
              <a:buFont typeface="Arial"/>
              <a:buNone/>
              <a:defRPr sz="2400">
                <a:solidFill>
                  <a:schemeClr val="dk1"/>
                </a:solidFill>
              </a:defRPr>
            </a:lvl4pPr>
            <a:lvl5pPr lvl="4">
              <a:spcBef>
                <a:spcPts val="0"/>
              </a:spcBef>
              <a:spcAft>
                <a:spcPts val="0"/>
              </a:spcAft>
              <a:buClr>
                <a:schemeClr val="dk1"/>
              </a:buClr>
              <a:buSzPts val="2400"/>
              <a:buFont typeface="Arial"/>
              <a:buNone/>
              <a:defRPr sz="2400">
                <a:solidFill>
                  <a:schemeClr val="dk1"/>
                </a:solidFill>
              </a:defRPr>
            </a:lvl5pPr>
            <a:lvl6pPr lvl="5">
              <a:spcBef>
                <a:spcPts val="0"/>
              </a:spcBef>
              <a:spcAft>
                <a:spcPts val="0"/>
              </a:spcAft>
              <a:buClr>
                <a:schemeClr val="dk1"/>
              </a:buClr>
              <a:buSzPts val="2400"/>
              <a:buFont typeface="Arial"/>
              <a:buNone/>
              <a:defRPr sz="2400">
                <a:solidFill>
                  <a:schemeClr val="dk1"/>
                </a:solidFill>
              </a:defRPr>
            </a:lvl6pPr>
            <a:lvl7pPr lvl="6">
              <a:spcBef>
                <a:spcPts val="0"/>
              </a:spcBef>
              <a:spcAft>
                <a:spcPts val="0"/>
              </a:spcAft>
              <a:buClr>
                <a:schemeClr val="dk1"/>
              </a:buClr>
              <a:buSzPts val="2400"/>
              <a:buFont typeface="Arial"/>
              <a:buNone/>
              <a:defRPr sz="2400">
                <a:solidFill>
                  <a:schemeClr val="dk1"/>
                </a:solidFill>
              </a:defRPr>
            </a:lvl7pPr>
            <a:lvl8pPr lvl="7">
              <a:spcBef>
                <a:spcPts val="0"/>
              </a:spcBef>
              <a:spcAft>
                <a:spcPts val="0"/>
              </a:spcAft>
              <a:buClr>
                <a:schemeClr val="dk1"/>
              </a:buClr>
              <a:buSzPts val="2400"/>
              <a:buFont typeface="Arial"/>
              <a:buNone/>
              <a:defRPr sz="2400">
                <a:solidFill>
                  <a:schemeClr val="dk1"/>
                </a:solidFill>
              </a:defRPr>
            </a:lvl8pPr>
            <a:lvl9pPr lvl="8">
              <a:spcBef>
                <a:spcPts val="0"/>
              </a:spcBef>
              <a:spcAft>
                <a:spcPts val="0"/>
              </a:spcAft>
              <a:buClr>
                <a:schemeClr val="dk1"/>
              </a:buClr>
              <a:buSzPts val="2400"/>
              <a:buFont typeface="Arial"/>
              <a:buNone/>
              <a:defRPr sz="2400">
                <a:solidFill>
                  <a:schemeClr val="dk1"/>
                </a:solidFill>
              </a:defRPr>
            </a:lvl9pPr>
          </a:lstStyle>
          <a:p/>
        </p:txBody>
      </p:sp>
      <p:sp>
        <p:nvSpPr>
          <p:cNvPr id="28" name="Google Shape;28;p6"/>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Main point">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1" name="Google Shape;31;p7"/>
          <p:cNvPicPr preferRelativeResize="0"/>
          <p:nvPr/>
        </p:nvPicPr>
        <p:blipFill rotWithShape="1">
          <a:blip r:embed="rId2">
            <a:alphaModFix/>
          </a:blip>
          <a:srcRect b="0" l="17765" r="23604" t="75133"/>
          <a:stretch/>
        </p:blipFill>
        <p:spPr>
          <a:xfrm>
            <a:off x="0" y="0"/>
            <a:ext cx="9144003" cy="1431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Main point_1">
    <p:spTree>
      <p:nvGrpSpPr>
        <p:cNvPr id="32" name="Shape 32"/>
        <p:cNvGrpSpPr/>
        <p:nvPr/>
      </p:nvGrpSpPr>
      <p:grpSpPr>
        <a:xfrm>
          <a:off x="0" y="0"/>
          <a:ext cx="0" cy="0"/>
          <a:chOff x="0" y="0"/>
          <a:chExt cx="0" cy="0"/>
        </a:xfrm>
      </p:grpSpPr>
      <p:sp>
        <p:nvSpPr>
          <p:cNvPr id="33" name="Google Shape;33;p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4" name="Google Shape;34;p8"/>
          <p:cNvPicPr preferRelativeResize="0"/>
          <p:nvPr/>
        </p:nvPicPr>
        <p:blipFill rotWithShape="1">
          <a:blip r:embed="rId2">
            <a:alphaModFix/>
          </a:blip>
          <a:srcRect b="-3466" l="20156" r="12316" t="70002"/>
          <a:stretch/>
        </p:blipFill>
        <p:spPr>
          <a:xfrm>
            <a:off x="0" y="0"/>
            <a:ext cx="9143999" cy="17667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
  <p:cSld name="Main point_1_1">
    <p:spTree>
      <p:nvGrpSpPr>
        <p:cNvPr id="35" name="Shape 35"/>
        <p:cNvGrpSpPr/>
        <p:nvPr/>
      </p:nvGrpSpPr>
      <p:grpSpPr>
        <a:xfrm>
          <a:off x="0" y="0"/>
          <a:ext cx="0" cy="0"/>
          <a:chOff x="0" y="0"/>
          <a:chExt cx="0" cy="0"/>
        </a:xfrm>
      </p:grpSpPr>
      <p:sp>
        <p:nvSpPr>
          <p:cNvPr id="36" name="Google Shape;36;p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descr="Shape6.png" id="37" name="Google Shape;37;p9"/>
          <p:cNvPicPr preferRelativeResize="0"/>
          <p:nvPr/>
        </p:nvPicPr>
        <p:blipFill rotWithShape="1">
          <a:blip r:embed="rId2">
            <a:alphaModFix/>
          </a:blip>
          <a:srcRect b="0" l="15022" r="29422" t="14595"/>
          <a:stretch/>
        </p:blipFill>
        <p:spPr>
          <a:xfrm>
            <a:off x="-7500" y="0"/>
            <a:ext cx="9159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 name="Shape 38"/>
        <p:cNvGrpSpPr/>
        <p:nvPr/>
      </p:nvGrpSpPr>
      <p:grpSpPr>
        <a:xfrm>
          <a:off x="0" y="0"/>
          <a:ext cx="0" cy="0"/>
          <a:chOff x="0" y="0"/>
          <a:chExt cx="0" cy="0"/>
        </a:xfrm>
      </p:grpSpPr>
      <p:sp>
        <p:nvSpPr>
          <p:cNvPr id="39" name="Google Shape;39;p10"/>
          <p:cNvSpPr/>
          <p:nvPr/>
        </p:nvSpPr>
        <p:spPr>
          <a:xfrm>
            <a:off x="4572000" y="-125"/>
            <a:ext cx="4572000" cy="514349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txBox="1"/>
          <p:nvPr>
            <p:ph type="title"/>
          </p:nvPr>
        </p:nvSpPr>
        <p:spPr>
          <a:xfrm>
            <a:off x="265500" y="1233175"/>
            <a:ext cx="4045198"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200"/>
              <a:buFont typeface="Arial"/>
              <a:buNone/>
              <a:defRPr sz="4200">
                <a:solidFill>
                  <a:schemeClr val="dk1"/>
                </a:solidFill>
              </a:defRPr>
            </a:lvl2pPr>
            <a:lvl3pPr lvl="2" algn="ctr">
              <a:spcBef>
                <a:spcPts val="0"/>
              </a:spcBef>
              <a:spcAft>
                <a:spcPts val="0"/>
              </a:spcAft>
              <a:buClr>
                <a:schemeClr val="dk1"/>
              </a:buClr>
              <a:buSzPts val="4200"/>
              <a:buFont typeface="Arial"/>
              <a:buNone/>
              <a:defRPr sz="4200">
                <a:solidFill>
                  <a:schemeClr val="dk1"/>
                </a:solidFill>
              </a:defRPr>
            </a:lvl3pPr>
            <a:lvl4pPr lvl="3" algn="ctr">
              <a:spcBef>
                <a:spcPts val="0"/>
              </a:spcBef>
              <a:spcAft>
                <a:spcPts val="0"/>
              </a:spcAft>
              <a:buClr>
                <a:schemeClr val="dk1"/>
              </a:buClr>
              <a:buSzPts val="4200"/>
              <a:buFont typeface="Arial"/>
              <a:buNone/>
              <a:defRPr sz="4200">
                <a:solidFill>
                  <a:schemeClr val="dk1"/>
                </a:solidFill>
              </a:defRPr>
            </a:lvl4pPr>
            <a:lvl5pPr lvl="4" algn="ctr">
              <a:spcBef>
                <a:spcPts val="0"/>
              </a:spcBef>
              <a:spcAft>
                <a:spcPts val="0"/>
              </a:spcAft>
              <a:buClr>
                <a:schemeClr val="dk1"/>
              </a:buClr>
              <a:buSzPts val="4200"/>
              <a:buFont typeface="Arial"/>
              <a:buNone/>
              <a:defRPr sz="4200">
                <a:solidFill>
                  <a:schemeClr val="dk1"/>
                </a:solidFill>
              </a:defRPr>
            </a:lvl5pPr>
            <a:lvl6pPr lvl="5" algn="ctr">
              <a:spcBef>
                <a:spcPts val="0"/>
              </a:spcBef>
              <a:spcAft>
                <a:spcPts val="0"/>
              </a:spcAft>
              <a:buClr>
                <a:schemeClr val="dk1"/>
              </a:buClr>
              <a:buSzPts val="4200"/>
              <a:buFont typeface="Arial"/>
              <a:buNone/>
              <a:defRPr sz="4200">
                <a:solidFill>
                  <a:schemeClr val="dk1"/>
                </a:solidFill>
              </a:defRPr>
            </a:lvl6pPr>
            <a:lvl7pPr lvl="6" algn="ctr">
              <a:spcBef>
                <a:spcPts val="0"/>
              </a:spcBef>
              <a:spcAft>
                <a:spcPts val="0"/>
              </a:spcAft>
              <a:buClr>
                <a:schemeClr val="dk1"/>
              </a:buClr>
              <a:buSzPts val="4200"/>
              <a:buFont typeface="Arial"/>
              <a:buNone/>
              <a:defRPr sz="4200">
                <a:solidFill>
                  <a:schemeClr val="dk1"/>
                </a:solidFill>
              </a:defRPr>
            </a:lvl7pPr>
            <a:lvl8pPr lvl="7" algn="ctr">
              <a:spcBef>
                <a:spcPts val="0"/>
              </a:spcBef>
              <a:spcAft>
                <a:spcPts val="0"/>
              </a:spcAft>
              <a:buClr>
                <a:schemeClr val="dk1"/>
              </a:buClr>
              <a:buSzPts val="4200"/>
              <a:buFont typeface="Arial"/>
              <a:buNone/>
              <a:defRPr sz="4200">
                <a:solidFill>
                  <a:schemeClr val="dk1"/>
                </a:solidFill>
              </a:defRPr>
            </a:lvl8pPr>
            <a:lvl9pPr lvl="8" algn="ctr">
              <a:spcBef>
                <a:spcPts val="0"/>
              </a:spcBef>
              <a:spcAft>
                <a:spcPts val="0"/>
              </a:spcAft>
              <a:buClr>
                <a:schemeClr val="dk1"/>
              </a:buClr>
              <a:buSzPts val="4200"/>
              <a:buFont typeface="Arial"/>
              <a:buNone/>
              <a:defRPr sz="4200">
                <a:solidFill>
                  <a:schemeClr val="dk1"/>
                </a:solidFill>
              </a:defRPr>
            </a:lvl9pPr>
          </a:lstStyle>
          <a:p/>
        </p:txBody>
      </p:sp>
      <p:sp>
        <p:nvSpPr>
          <p:cNvPr id="41" name="Google Shape;41;p10"/>
          <p:cNvSpPr txBox="1"/>
          <p:nvPr>
            <p:ph idx="1" type="subTitle"/>
          </p:nvPr>
        </p:nvSpPr>
        <p:spPr>
          <a:xfrm>
            <a:off x="265500" y="2803075"/>
            <a:ext cx="4045198"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42" name="Google Shape;42;p10"/>
          <p:cNvSpPr txBox="1"/>
          <p:nvPr>
            <p:ph idx="2" type="body"/>
          </p:nvPr>
        </p:nvSpPr>
        <p:spPr>
          <a:xfrm>
            <a:off x="4939500" y="724075"/>
            <a:ext cx="3837000" cy="369509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3" name="Google Shape;43;p10"/>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599" cy="572699"/>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7" name="Google Shape;7;p1"/>
          <p:cNvSpPr txBox="1"/>
          <p:nvPr>
            <p:ph idx="1" type="body"/>
          </p:nvPr>
        </p:nvSpPr>
        <p:spPr>
          <a:xfrm>
            <a:off x="311700" y="1152475"/>
            <a:ext cx="8520599"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25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ww.internetlivestats.com/twitter-statistic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www.nyse.com/data/transactions-statistics-data-libra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research.fb.com/blog/2014/10/facebook-s-top-open-data-problems/"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www.experian.com/blogs/insights/2018/09/big-data-big-proble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towardsdatascience.com/how-amazon-alexa-works-your-guide-to-natural-language-processing-ai-7506004709d3" TargetMode="Externa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drive.google.com/file/d/15Oml3a7huT4vDe7MNjtSuCfPef1R07qB/view" TargetMode="External"/><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17.png"/><Relationship Id="rId5" Type="http://schemas.openxmlformats.org/officeDocument/2006/relationships/image" Target="../media/image40.png"/><Relationship Id="rId6"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17.png"/><Relationship Id="rId5" Type="http://schemas.openxmlformats.org/officeDocument/2006/relationships/image" Target="../media/image40.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www.datamation.com/big-data/big-data-pros-and-con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6.jpg"/><Relationship Id="rId7"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title"/>
          </p:nvPr>
        </p:nvSpPr>
        <p:spPr>
          <a:xfrm>
            <a:off x="588450" y="0"/>
            <a:ext cx="81435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Data Fellowship Module 3</a:t>
            </a:r>
            <a:endParaRPr sz="2400"/>
          </a:p>
          <a:p>
            <a:pPr indent="0" lvl="0" marL="0" rtl="0" algn="l">
              <a:spcBef>
                <a:spcPts val="0"/>
              </a:spcBef>
              <a:spcAft>
                <a:spcPts val="0"/>
              </a:spcAft>
              <a:buNone/>
            </a:pPr>
            <a:r>
              <a:rPr lang="en">
                <a:solidFill>
                  <a:srgbClr val="1ADE98"/>
                </a:solidFill>
              </a:rPr>
              <a:t>Tools of the Trade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pic>
        <p:nvPicPr>
          <p:cNvPr id="118" name="Google Shape;118;p24"/>
          <p:cNvPicPr preferRelativeResize="0"/>
          <p:nvPr/>
        </p:nvPicPr>
        <p:blipFill>
          <a:blip r:embed="rId3">
            <a:alphaModFix/>
          </a:blip>
          <a:stretch>
            <a:fillRect/>
          </a:stretch>
        </p:blipFill>
        <p:spPr>
          <a:xfrm>
            <a:off x="3347673" y="961874"/>
            <a:ext cx="5197476" cy="389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pic>
        <p:nvPicPr>
          <p:cNvPr id="124" name="Google Shape;124;p25"/>
          <p:cNvPicPr preferRelativeResize="0"/>
          <p:nvPr/>
        </p:nvPicPr>
        <p:blipFill>
          <a:blip r:embed="rId3">
            <a:alphaModFix/>
          </a:blip>
          <a:stretch>
            <a:fillRect/>
          </a:stretch>
        </p:blipFill>
        <p:spPr>
          <a:xfrm>
            <a:off x="3565207" y="1347389"/>
            <a:ext cx="1323974" cy="1178697"/>
          </a:xfrm>
          <a:prstGeom prst="rect">
            <a:avLst/>
          </a:prstGeom>
          <a:noFill/>
          <a:ln>
            <a:noFill/>
          </a:ln>
        </p:spPr>
      </p:pic>
      <p:sp>
        <p:nvSpPr>
          <p:cNvPr id="125" name="Google Shape;125;p25"/>
          <p:cNvSpPr txBox="1"/>
          <p:nvPr/>
        </p:nvSpPr>
        <p:spPr>
          <a:xfrm>
            <a:off x="1607925" y="2745813"/>
            <a:ext cx="5786400" cy="10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Generates 500 million Tweets </a:t>
            </a:r>
            <a:r>
              <a:rPr b="1" lang="en" sz="3600">
                <a:latin typeface="Roboto"/>
                <a:ea typeface="Roboto"/>
                <a:cs typeface="Roboto"/>
                <a:sym typeface="Roboto"/>
              </a:rPr>
              <a:t>every day</a:t>
            </a:r>
            <a:endParaRPr b="1" sz="3600">
              <a:latin typeface="Roboto"/>
              <a:ea typeface="Roboto"/>
              <a:cs typeface="Roboto"/>
              <a:sym typeface="Roboto"/>
            </a:endParaRPr>
          </a:p>
        </p:txBody>
      </p:sp>
      <p:sp>
        <p:nvSpPr>
          <p:cNvPr id="126" name="Google Shape;126;p25"/>
          <p:cNvSpPr txBox="1"/>
          <p:nvPr/>
        </p:nvSpPr>
        <p:spPr>
          <a:xfrm>
            <a:off x="6926175" y="4632075"/>
            <a:ext cx="24108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Source: </a:t>
            </a:r>
            <a:r>
              <a:rPr lang="en" u="sng">
                <a:solidFill>
                  <a:schemeClr val="hlink"/>
                </a:solidFill>
                <a:latin typeface="Roboto"/>
                <a:ea typeface="Roboto"/>
                <a:cs typeface="Roboto"/>
                <a:sym typeface="Roboto"/>
                <a:hlinkClick r:id="rId4"/>
              </a:rPr>
              <a:t>Internet Live Stats</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pic>
        <p:nvPicPr>
          <p:cNvPr id="132" name="Google Shape;132;p26"/>
          <p:cNvPicPr preferRelativeResize="0"/>
          <p:nvPr/>
        </p:nvPicPr>
        <p:blipFill>
          <a:blip r:embed="rId3">
            <a:alphaModFix/>
          </a:blip>
          <a:stretch>
            <a:fillRect/>
          </a:stretch>
        </p:blipFill>
        <p:spPr>
          <a:xfrm>
            <a:off x="3232400" y="1369613"/>
            <a:ext cx="2162175" cy="819150"/>
          </a:xfrm>
          <a:prstGeom prst="rect">
            <a:avLst/>
          </a:prstGeom>
          <a:noFill/>
          <a:ln>
            <a:noFill/>
          </a:ln>
        </p:spPr>
      </p:pic>
      <p:sp>
        <p:nvSpPr>
          <p:cNvPr id="133" name="Google Shape;133;p26"/>
          <p:cNvSpPr txBox="1"/>
          <p:nvPr/>
        </p:nvSpPr>
        <p:spPr>
          <a:xfrm>
            <a:off x="1459650" y="2456850"/>
            <a:ext cx="6224700" cy="10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Generates 1 TeraByte of trading data </a:t>
            </a:r>
            <a:br>
              <a:rPr lang="en" sz="3600">
                <a:latin typeface="Roboto"/>
                <a:ea typeface="Roboto"/>
                <a:cs typeface="Roboto"/>
                <a:sym typeface="Roboto"/>
              </a:rPr>
            </a:br>
            <a:r>
              <a:rPr b="1" lang="en" sz="3600">
                <a:latin typeface="Roboto"/>
                <a:ea typeface="Roboto"/>
                <a:cs typeface="Roboto"/>
                <a:sym typeface="Roboto"/>
              </a:rPr>
              <a:t>every day</a:t>
            </a:r>
            <a:endParaRPr b="1" sz="3600">
              <a:latin typeface="Roboto"/>
              <a:ea typeface="Roboto"/>
              <a:cs typeface="Roboto"/>
              <a:sym typeface="Roboto"/>
            </a:endParaRPr>
          </a:p>
        </p:txBody>
      </p:sp>
      <p:sp>
        <p:nvSpPr>
          <p:cNvPr id="134" name="Google Shape;134;p26"/>
          <p:cNvSpPr txBox="1"/>
          <p:nvPr/>
        </p:nvSpPr>
        <p:spPr>
          <a:xfrm>
            <a:off x="6135650" y="4559050"/>
            <a:ext cx="33972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Source: </a:t>
            </a:r>
            <a:r>
              <a:rPr lang="en" u="sng">
                <a:solidFill>
                  <a:schemeClr val="hlink"/>
                </a:solidFill>
                <a:latin typeface="Roboto"/>
                <a:ea typeface="Roboto"/>
                <a:cs typeface="Roboto"/>
                <a:sym typeface="Roboto"/>
                <a:hlinkClick r:id="rId4"/>
              </a:rPr>
              <a:t>New York Stock Exchange</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sp>
        <p:nvSpPr>
          <p:cNvPr id="140" name="Google Shape;140;p27"/>
          <p:cNvSpPr txBox="1"/>
          <p:nvPr/>
        </p:nvSpPr>
        <p:spPr>
          <a:xfrm>
            <a:off x="7510800" y="4646700"/>
            <a:ext cx="24108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Source: </a:t>
            </a:r>
            <a:r>
              <a:rPr lang="en" u="sng">
                <a:solidFill>
                  <a:schemeClr val="hlink"/>
                </a:solidFill>
                <a:latin typeface="Roboto"/>
                <a:ea typeface="Roboto"/>
                <a:cs typeface="Roboto"/>
                <a:sym typeface="Roboto"/>
                <a:hlinkClick r:id="rId3"/>
              </a:rPr>
              <a:t>Facebook</a:t>
            </a:r>
            <a:endParaRPr>
              <a:latin typeface="Roboto"/>
              <a:ea typeface="Roboto"/>
              <a:cs typeface="Roboto"/>
              <a:sym typeface="Roboto"/>
            </a:endParaRPr>
          </a:p>
        </p:txBody>
      </p:sp>
      <p:pic>
        <p:nvPicPr>
          <p:cNvPr id="141" name="Google Shape;141;p27"/>
          <p:cNvPicPr preferRelativeResize="0"/>
          <p:nvPr/>
        </p:nvPicPr>
        <p:blipFill>
          <a:blip r:embed="rId4">
            <a:alphaModFix/>
          </a:blip>
          <a:stretch>
            <a:fillRect/>
          </a:stretch>
        </p:blipFill>
        <p:spPr>
          <a:xfrm>
            <a:off x="3793475" y="1094775"/>
            <a:ext cx="1178700" cy="1178700"/>
          </a:xfrm>
          <a:prstGeom prst="rect">
            <a:avLst/>
          </a:prstGeom>
          <a:noFill/>
          <a:ln>
            <a:noFill/>
          </a:ln>
        </p:spPr>
      </p:pic>
      <p:sp>
        <p:nvSpPr>
          <p:cNvPr id="142" name="Google Shape;142;p27"/>
          <p:cNvSpPr txBox="1"/>
          <p:nvPr/>
        </p:nvSpPr>
        <p:spPr>
          <a:xfrm>
            <a:off x="1021475" y="2493200"/>
            <a:ext cx="6722700" cy="10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Generates 4 petabytes of user data  </a:t>
            </a:r>
            <a:br>
              <a:rPr lang="en" sz="3600">
                <a:latin typeface="Roboto"/>
                <a:ea typeface="Roboto"/>
                <a:cs typeface="Roboto"/>
                <a:sym typeface="Roboto"/>
              </a:rPr>
            </a:br>
            <a:r>
              <a:rPr b="1" lang="en" sz="3600">
                <a:latin typeface="Roboto"/>
                <a:ea typeface="Roboto"/>
                <a:cs typeface="Roboto"/>
                <a:sym typeface="Roboto"/>
              </a:rPr>
              <a:t>every day</a:t>
            </a:r>
            <a:endParaRPr b="1" sz="3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sp>
        <p:nvSpPr>
          <p:cNvPr id="148" name="Google Shape;148;p28"/>
          <p:cNvSpPr txBox="1"/>
          <p:nvPr/>
        </p:nvSpPr>
        <p:spPr>
          <a:xfrm flipH="1">
            <a:off x="878200" y="457200"/>
            <a:ext cx="7224300" cy="51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600">
                <a:solidFill>
                  <a:srgbClr val="16264D"/>
                </a:solidFill>
                <a:latin typeface="Roboto"/>
                <a:ea typeface="Roboto"/>
                <a:cs typeface="Roboto"/>
                <a:sym typeface="Roboto"/>
              </a:rPr>
              <a:t>79% of enterprise executives agree that companies that do not embrace Big Data will lose their competitive position and could face extinction</a:t>
            </a:r>
            <a:endParaRPr b="1" sz="3600">
              <a:solidFill>
                <a:srgbClr val="16264D"/>
              </a:solidFill>
              <a:latin typeface="Roboto"/>
              <a:ea typeface="Roboto"/>
              <a:cs typeface="Roboto"/>
              <a:sym typeface="Roboto"/>
            </a:endParaRPr>
          </a:p>
        </p:txBody>
      </p:sp>
      <p:sp>
        <p:nvSpPr>
          <p:cNvPr id="149" name="Google Shape;149;p28"/>
          <p:cNvSpPr txBox="1"/>
          <p:nvPr/>
        </p:nvSpPr>
        <p:spPr>
          <a:xfrm>
            <a:off x="7722575" y="4703875"/>
            <a:ext cx="6058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Source: </a:t>
            </a:r>
            <a:r>
              <a:rPr lang="en" sz="1000" u="sng">
                <a:solidFill>
                  <a:schemeClr val="hlink"/>
                </a:solidFill>
                <a:latin typeface="Roboto"/>
                <a:ea typeface="Roboto"/>
                <a:cs typeface="Roboto"/>
                <a:sym typeface="Roboto"/>
                <a:hlinkClick r:id="rId3"/>
              </a:rPr>
              <a:t>Accenture</a:t>
            </a:r>
            <a:endParaRPr sz="1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Five V’s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The Five V’s</a:t>
            </a:r>
            <a:endParaRPr b="0" i="0" sz="3400" u="none" cap="none" strike="noStrike">
              <a:solidFill>
                <a:srgbClr val="FFFFFF"/>
              </a:solidFill>
              <a:latin typeface="Roboto Black"/>
              <a:ea typeface="Roboto Black"/>
              <a:cs typeface="Roboto Black"/>
              <a:sym typeface="Roboto Black"/>
            </a:endParaRPr>
          </a:p>
        </p:txBody>
      </p:sp>
      <p:grpSp>
        <p:nvGrpSpPr>
          <p:cNvPr id="160" name="Google Shape;160;p30"/>
          <p:cNvGrpSpPr/>
          <p:nvPr/>
        </p:nvGrpSpPr>
        <p:grpSpPr>
          <a:xfrm>
            <a:off x="2786742" y="1753307"/>
            <a:ext cx="1397331" cy="1397331"/>
            <a:chOff x="644203" y="2656280"/>
            <a:chExt cx="1498800" cy="1498800"/>
          </a:xfrm>
        </p:grpSpPr>
        <p:sp>
          <p:nvSpPr>
            <p:cNvPr id="161" name="Google Shape;161;p30"/>
            <p:cNvSpPr/>
            <p:nvPr/>
          </p:nvSpPr>
          <p:spPr>
            <a:xfrm>
              <a:off x="644203" y="2656280"/>
              <a:ext cx="1498800" cy="1498800"/>
            </a:xfrm>
            <a:prstGeom prst="ellipse">
              <a:avLst/>
            </a:prstGeom>
            <a:solidFill>
              <a:srgbClr val="1D98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p:txBody>
        </p:sp>
        <p:sp>
          <p:nvSpPr>
            <p:cNvPr id="162" name="Google Shape;162;p30"/>
            <p:cNvSpPr txBox="1"/>
            <p:nvPr/>
          </p:nvSpPr>
          <p:spPr>
            <a:xfrm>
              <a:off x="856976" y="2933341"/>
              <a:ext cx="1073400" cy="944700"/>
            </a:xfrm>
            <a:prstGeom prst="rect">
              <a:avLst/>
            </a:prstGeom>
            <a:solidFill>
              <a:srgbClr val="1D9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Value</a:t>
              </a:r>
              <a:endParaRPr b="1" sz="1200">
                <a:solidFill>
                  <a:srgbClr val="FFFFFF"/>
                </a:solidFill>
                <a:latin typeface="Roboto"/>
                <a:ea typeface="Roboto"/>
                <a:cs typeface="Roboto"/>
                <a:sym typeface="Roboto"/>
              </a:endParaRPr>
            </a:p>
          </p:txBody>
        </p:sp>
      </p:grpSp>
      <p:grpSp>
        <p:nvGrpSpPr>
          <p:cNvPr id="163" name="Google Shape;163;p30"/>
          <p:cNvGrpSpPr/>
          <p:nvPr/>
        </p:nvGrpSpPr>
        <p:grpSpPr>
          <a:xfrm>
            <a:off x="4959699" y="1676144"/>
            <a:ext cx="1461531" cy="1422519"/>
            <a:chOff x="3416504" y="1526591"/>
            <a:chExt cx="1423800" cy="1423800"/>
          </a:xfrm>
        </p:grpSpPr>
        <p:sp>
          <p:nvSpPr>
            <p:cNvPr id="164" name="Google Shape;164;p30"/>
            <p:cNvSpPr/>
            <p:nvPr/>
          </p:nvSpPr>
          <p:spPr>
            <a:xfrm>
              <a:off x="3416504" y="1526591"/>
              <a:ext cx="1423800" cy="1423800"/>
            </a:xfrm>
            <a:prstGeom prst="ellipse">
              <a:avLst/>
            </a:prstGeom>
            <a:solidFill>
              <a:srgbClr val="1D98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p:txBody>
        </p:sp>
        <p:sp>
          <p:nvSpPr>
            <p:cNvPr id="165" name="Google Shape;165;p30"/>
            <p:cNvSpPr txBox="1"/>
            <p:nvPr/>
          </p:nvSpPr>
          <p:spPr>
            <a:xfrm>
              <a:off x="3644509" y="1830774"/>
              <a:ext cx="967800" cy="944700"/>
            </a:xfrm>
            <a:prstGeom prst="rect">
              <a:avLst/>
            </a:prstGeom>
            <a:solidFill>
              <a:srgbClr val="1D98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Velocity</a:t>
              </a:r>
              <a:endParaRPr b="1" sz="1200">
                <a:solidFill>
                  <a:srgbClr val="FFFFFF"/>
                </a:solidFill>
                <a:latin typeface="Roboto"/>
                <a:ea typeface="Roboto"/>
                <a:cs typeface="Roboto"/>
                <a:sym typeface="Roboto"/>
              </a:endParaRPr>
            </a:p>
          </p:txBody>
        </p:sp>
      </p:grpSp>
      <p:sp>
        <p:nvSpPr>
          <p:cNvPr id="166" name="Google Shape;166;p30"/>
          <p:cNvSpPr txBox="1"/>
          <p:nvPr/>
        </p:nvSpPr>
        <p:spPr>
          <a:xfrm>
            <a:off x="4430772" y="1400574"/>
            <a:ext cx="4716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IT</a:t>
            </a:r>
            <a:endParaRPr b="1" sz="1200">
              <a:solidFill>
                <a:srgbClr val="FFFFFF"/>
              </a:solidFill>
              <a:latin typeface="Roboto"/>
              <a:ea typeface="Roboto"/>
              <a:cs typeface="Roboto"/>
              <a:sym typeface="Roboto"/>
            </a:endParaRPr>
          </a:p>
        </p:txBody>
      </p:sp>
      <p:grpSp>
        <p:nvGrpSpPr>
          <p:cNvPr id="167" name="Google Shape;167;p30"/>
          <p:cNvGrpSpPr/>
          <p:nvPr/>
        </p:nvGrpSpPr>
        <p:grpSpPr>
          <a:xfrm>
            <a:off x="3057930" y="616829"/>
            <a:ext cx="2518577" cy="3892334"/>
            <a:chOff x="5965390" y="786349"/>
            <a:chExt cx="2701466" cy="4174980"/>
          </a:xfrm>
        </p:grpSpPr>
        <p:sp>
          <p:nvSpPr>
            <p:cNvPr id="168" name="Google Shape;168;p30"/>
            <p:cNvSpPr/>
            <p:nvPr/>
          </p:nvSpPr>
          <p:spPr>
            <a:xfrm rot="-6597437">
              <a:off x="6173299" y="3275039"/>
              <a:ext cx="1478381" cy="1478381"/>
            </a:xfrm>
            <a:prstGeom prst="ellipse">
              <a:avLst/>
            </a:prstGeom>
            <a:solidFill>
              <a:srgbClr val="1ADE98">
                <a:alpha val="91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p:txBody>
        </p:sp>
        <p:sp>
          <p:nvSpPr>
            <p:cNvPr id="169" name="Google Shape;169;p30"/>
            <p:cNvSpPr/>
            <p:nvPr/>
          </p:nvSpPr>
          <p:spPr>
            <a:xfrm rot="-6598620">
              <a:off x="6748616" y="1023008"/>
              <a:ext cx="1681581" cy="1681581"/>
            </a:xfrm>
            <a:prstGeom prst="ellipse">
              <a:avLst/>
            </a:prstGeom>
            <a:solidFill>
              <a:srgbClr val="1ADE98">
                <a:alpha val="91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p:txBody>
        </p:sp>
      </p:grpSp>
      <p:grpSp>
        <p:nvGrpSpPr>
          <p:cNvPr id="170" name="Google Shape;170;p30"/>
          <p:cNvGrpSpPr/>
          <p:nvPr/>
        </p:nvGrpSpPr>
        <p:grpSpPr>
          <a:xfrm>
            <a:off x="4546788" y="2992839"/>
            <a:ext cx="1397331" cy="1397331"/>
            <a:chOff x="153803" y="3718814"/>
            <a:chExt cx="1498800" cy="1498800"/>
          </a:xfrm>
        </p:grpSpPr>
        <p:sp>
          <p:nvSpPr>
            <p:cNvPr id="171" name="Google Shape;171;p30"/>
            <p:cNvSpPr/>
            <p:nvPr/>
          </p:nvSpPr>
          <p:spPr>
            <a:xfrm>
              <a:off x="153803" y="3718814"/>
              <a:ext cx="1498800" cy="1498800"/>
            </a:xfrm>
            <a:prstGeom prst="ellipse">
              <a:avLst/>
            </a:prstGeom>
            <a:solidFill>
              <a:srgbClr val="16264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Roboto"/>
                <a:ea typeface="Roboto"/>
                <a:cs typeface="Roboto"/>
                <a:sym typeface="Roboto"/>
              </a:endParaRPr>
            </a:p>
          </p:txBody>
        </p:sp>
        <p:sp>
          <p:nvSpPr>
            <p:cNvPr id="172" name="Google Shape;172;p30"/>
            <p:cNvSpPr txBox="1"/>
            <p:nvPr/>
          </p:nvSpPr>
          <p:spPr>
            <a:xfrm>
              <a:off x="366576" y="3995875"/>
              <a:ext cx="1073400" cy="944700"/>
            </a:xfrm>
            <a:prstGeom prst="rect">
              <a:avLst/>
            </a:prstGeom>
            <a:solidFill>
              <a:srgbClr val="1626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Variety</a:t>
              </a:r>
              <a:endParaRPr b="1" sz="1200">
                <a:solidFill>
                  <a:srgbClr val="FFFFFF"/>
                </a:solidFill>
                <a:latin typeface="Roboto"/>
                <a:ea typeface="Roboto"/>
                <a:cs typeface="Roboto"/>
                <a:sym typeface="Roboto"/>
              </a:endParaRPr>
            </a:p>
          </p:txBody>
        </p:sp>
      </p:grpSp>
      <p:sp>
        <p:nvSpPr>
          <p:cNvPr id="173" name="Google Shape;173;p30"/>
          <p:cNvSpPr txBox="1"/>
          <p:nvPr/>
        </p:nvSpPr>
        <p:spPr>
          <a:xfrm>
            <a:off x="4075283" y="1134779"/>
            <a:ext cx="993300" cy="943800"/>
          </a:xfrm>
          <a:prstGeom prst="rect">
            <a:avLst/>
          </a:prstGeom>
          <a:noFill/>
          <a:ln cap="flat" cmpd="sng" w="9525">
            <a:solidFill>
              <a:srgbClr val="1ADE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Volume</a:t>
            </a:r>
            <a:endParaRPr b="1" sz="1200">
              <a:solidFill>
                <a:srgbClr val="FFFFFF"/>
              </a:solidFill>
              <a:latin typeface="Roboto"/>
              <a:ea typeface="Roboto"/>
              <a:cs typeface="Roboto"/>
              <a:sym typeface="Roboto"/>
            </a:endParaRPr>
          </a:p>
        </p:txBody>
      </p:sp>
      <p:sp>
        <p:nvSpPr>
          <p:cNvPr id="174" name="Google Shape;174;p30"/>
          <p:cNvSpPr txBox="1"/>
          <p:nvPr/>
        </p:nvSpPr>
        <p:spPr>
          <a:xfrm>
            <a:off x="3437483" y="3150654"/>
            <a:ext cx="993300" cy="9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Veracity</a:t>
            </a:r>
            <a:endParaRPr b="1" sz="12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Volume</a:t>
            </a:r>
            <a:endParaRPr b="0" i="0" sz="3400" u="none" cap="none" strike="noStrike">
              <a:solidFill>
                <a:srgbClr val="FFFFFF"/>
              </a:solidFill>
              <a:latin typeface="Roboto Black"/>
              <a:ea typeface="Roboto Black"/>
              <a:cs typeface="Roboto Black"/>
              <a:sym typeface="Roboto Black"/>
            </a:endParaRPr>
          </a:p>
        </p:txBody>
      </p:sp>
      <p:pic>
        <p:nvPicPr>
          <p:cNvPr id="180" name="Google Shape;180;p31"/>
          <p:cNvPicPr preferRelativeResize="0"/>
          <p:nvPr/>
        </p:nvPicPr>
        <p:blipFill>
          <a:blip r:embed="rId3">
            <a:alphaModFix/>
          </a:blip>
          <a:stretch>
            <a:fillRect/>
          </a:stretch>
        </p:blipFill>
        <p:spPr>
          <a:xfrm>
            <a:off x="4279172" y="1101975"/>
            <a:ext cx="4347325" cy="38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Velocity</a:t>
            </a:r>
            <a:endParaRPr b="0" i="0" sz="3400" u="none" cap="none" strike="noStrike">
              <a:solidFill>
                <a:srgbClr val="FFFFFF"/>
              </a:solidFill>
              <a:latin typeface="Roboto Black"/>
              <a:ea typeface="Roboto Black"/>
              <a:cs typeface="Roboto Black"/>
              <a:sym typeface="Roboto Black"/>
            </a:endParaRPr>
          </a:p>
        </p:txBody>
      </p:sp>
      <p:pic>
        <p:nvPicPr>
          <p:cNvPr id="186" name="Google Shape;186;p32"/>
          <p:cNvPicPr preferRelativeResize="0"/>
          <p:nvPr/>
        </p:nvPicPr>
        <p:blipFill>
          <a:blip r:embed="rId3">
            <a:alphaModFix/>
          </a:blip>
          <a:stretch>
            <a:fillRect/>
          </a:stretch>
        </p:blipFill>
        <p:spPr>
          <a:xfrm>
            <a:off x="3472875" y="1171475"/>
            <a:ext cx="5395325" cy="3596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Variety</a:t>
            </a:r>
            <a:endParaRPr b="0" i="0" sz="3400" u="none" cap="none" strike="noStrike">
              <a:solidFill>
                <a:srgbClr val="FFFFFF"/>
              </a:solidFill>
              <a:latin typeface="Roboto Black"/>
              <a:ea typeface="Roboto Black"/>
              <a:cs typeface="Roboto Black"/>
              <a:sym typeface="Roboto Black"/>
            </a:endParaRPr>
          </a:p>
        </p:txBody>
      </p:sp>
      <p:pic>
        <p:nvPicPr>
          <p:cNvPr id="192" name="Google Shape;192;p33"/>
          <p:cNvPicPr preferRelativeResize="0"/>
          <p:nvPr/>
        </p:nvPicPr>
        <p:blipFill>
          <a:blip r:embed="rId3">
            <a:alphaModFix/>
          </a:blip>
          <a:stretch>
            <a:fillRect/>
          </a:stretch>
        </p:blipFill>
        <p:spPr>
          <a:xfrm>
            <a:off x="3088650" y="1417499"/>
            <a:ext cx="5671623" cy="31888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0" y="1731775"/>
            <a:ext cx="9144000" cy="1369200"/>
          </a:xfrm>
          <a:prstGeom prst="rect">
            <a:avLst/>
          </a:prstGeom>
          <a:noFill/>
          <a:ln>
            <a:noFill/>
          </a:ln>
        </p:spPr>
        <p:txBody>
          <a:bodyPr anchorCtr="0" anchor="t" bIns="40750" lIns="81550" spcFirstLastPara="1" rIns="81550" wrap="square" tIns="40750">
            <a:noAutofit/>
          </a:bodyPr>
          <a:lstStyle/>
          <a:p>
            <a:pPr indent="0" lvl="0" marL="0" rtl="0" algn="ctr">
              <a:spcBef>
                <a:spcPts val="0"/>
              </a:spcBef>
              <a:spcAft>
                <a:spcPts val="0"/>
              </a:spcAft>
              <a:buClr>
                <a:srgbClr val="FFFFFF"/>
              </a:buClr>
              <a:buSzPts val="1400"/>
              <a:buFont typeface="Arial"/>
              <a:buNone/>
            </a:pPr>
            <a:r>
              <a:t/>
            </a:r>
            <a:endParaRPr sz="2000">
              <a:solidFill>
                <a:srgbClr val="16264D"/>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700">
              <a:solidFill>
                <a:srgbClr val="16264D"/>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400"/>
              <a:buFont typeface="Arial"/>
              <a:buNone/>
            </a:pPr>
            <a:r>
              <a:t/>
            </a:r>
            <a:endParaRPr sz="2000">
              <a:solidFill>
                <a:srgbClr val="16264D"/>
              </a:solidFill>
              <a:latin typeface="Roboto"/>
              <a:ea typeface="Roboto"/>
              <a:cs typeface="Roboto"/>
              <a:sym typeface="Roboto"/>
            </a:endParaRPr>
          </a:p>
        </p:txBody>
      </p:sp>
      <p:sp>
        <p:nvSpPr>
          <p:cNvPr id="67" name="Google Shape;67;p16"/>
          <p:cNvSpPr txBox="1"/>
          <p:nvPr/>
        </p:nvSpPr>
        <p:spPr>
          <a:xfrm>
            <a:off x="0" y="0"/>
            <a:ext cx="3347100" cy="1148100"/>
          </a:xfrm>
          <a:prstGeom prst="rect">
            <a:avLst/>
          </a:prstGeom>
          <a:noFill/>
          <a:ln>
            <a:noFill/>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FFFFFF"/>
              </a:buClr>
              <a:buSzPts val="1400"/>
              <a:buFont typeface="Arial"/>
              <a:buNone/>
            </a:pPr>
            <a:r>
              <a:rPr lang="en" sz="3000">
                <a:solidFill>
                  <a:srgbClr val="FFFFFF"/>
                </a:solidFill>
                <a:latin typeface="Roboto Black"/>
                <a:ea typeface="Roboto Black"/>
                <a:cs typeface="Roboto Black"/>
                <a:sym typeface="Roboto Black"/>
              </a:rPr>
              <a:t>Warm Up Activity</a:t>
            </a:r>
            <a:endParaRPr sz="3000">
              <a:solidFill>
                <a:srgbClr val="FFFFFF"/>
              </a:solidFill>
              <a:latin typeface="Roboto Black"/>
              <a:ea typeface="Roboto Black"/>
              <a:cs typeface="Roboto Black"/>
              <a:sym typeface="Roboto Black"/>
            </a:endParaRPr>
          </a:p>
          <a:p>
            <a:pPr indent="0" lvl="0" marL="0" marR="0" rtl="0" algn="l">
              <a:lnSpc>
                <a:spcPct val="100000"/>
              </a:lnSpc>
              <a:spcBef>
                <a:spcPts val="0"/>
              </a:spcBef>
              <a:spcAft>
                <a:spcPts val="0"/>
              </a:spcAft>
              <a:buClr>
                <a:srgbClr val="FFFFFF"/>
              </a:buClr>
              <a:buSzPts val="1400"/>
              <a:buFont typeface="Arial"/>
              <a:buNone/>
            </a:pPr>
            <a:r>
              <a:t/>
            </a:r>
            <a:endParaRPr sz="3000">
              <a:solidFill>
                <a:srgbClr val="FFFFFF"/>
              </a:solidFill>
              <a:latin typeface="Roboto Black"/>
              <a:ea typeface="Roboto Black"/>
              <a:cs typeface="Roboto Black"/>
              <a:sym typeface="Robot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Veracity</a:t>
            </a:r>
            <a:endParaRPr b="0" i="0" sz="3400" u="none" cap="none" strike="noStrike">
              <a:solidFill>
                <a:srgbClr val="FFFFFF"/>
              </a:solidFill>
              <a:latin typeface="Roboto Black"/>
              <a:ea typeface="Roboto Black"/>
              <a:cs typeface="Roboto Black"/>
              <a:sym typeface="Roboto Black"/>
            </a:endParaRPr>
          </a:p>
        </p:txBody>
      </p:sp>
      <p:pic>
        <p:nvPicPr>
          <p:cNvPr id="198" name="Google Shape;198;p34"/>
          <p:cNvPicPr preferRelativeResize="0"/>
          <p:nvPr/>
        </p:nvPicPr>
        <p:blipFill>
          <a:blip r:embed="rId3">
            <a:alphaModFix/>
          </a:blip>
          <a:stretch>
            <a:fillRect/>
          </a:stretch>
        </p:blipFill>
        <p:spPr>
          <a:xfrm>
            <a:off x="2633025" y="1498500"/>
            <a:ext cx="6250524" cy="295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Value</a:t>
            </a:r>
            <a:endParaRPr b="0" i="0" sz="3400" u="none" cap="none" strike="noStrike">
              <a:solidFill>
                <a:srgbClr val="FFFFFF"/>
              </a:solidFill>
              <a:latin typeface="Roboto Black"/>
              <a:ea typeface="Roboto Black"/>
              <a:cs typeface="Roboto Black"/>
              <a:sym typeface="Roboto Black"/>
            </a:endParaRPr>
          </a:p>
        </p:txBody>
      </p:sp>
      <p:pic>
        <p:nvPicPr>
          <p:cNvPr id="204" name="Google Shape;204;p35"/>
          <p:cNvPicPr preferRelativeResize="0"/>
          <p:nvPr/>
        </p:nvPicPr>
        <p:blipFill>
          <a:blip r:embed="rId3">
            <a:alphaModFix/>
          </a:blip>
          <a:stretch>
            <a:fillRect/>
          </a:stretch>
        </p:blipFill>
        <p:spPr>
          <a:xfrm>
            <a:off x="3742547" y="1255499"/>
            <a:ext cx="4412750" cy="3309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Activity</a:t>
            </a:r>
            <a:endParaRPr b="0" i="0" sz="3400" u="none" cap="none" strike="noStrike">
              <a:solidFill>
                <a:srgbClr val="FFFFFF"/>
              </a:solidFill>
              <a:latin typeface="Roboto Black"/>
              <a:ea typeface="Roboto Black"/>
              <a:cs typeface="Roboto Black"/>
              <a:sym typeface="Roboto Black"/>
            </a:endParaRPr>
          </a:p>
        </p:txBody>
      </p:sp>
      <p:pic>
        <p:nvPicPr>
          <p:cNvPr id="210" name="Google Shape;210;p36"/>
          <p:cNvPicPr preferRelativeResize="0"/>
          <p:nvPr/>
        </p:nvPicPr>
        <p:blipFill>
          <a:blip r:embed="rId3">
            <a:alphaModFix/>
          </a:blip>
          <a:stretch>
            <a:fillRect/>
          </a:stretch>
        </p:blipFill>
        <p:spPr>
          <a:xfrm>
            <a:off x="4830200" y="1266300"/>
            <a:ext cx="4014702" cy="2676448"/>
          </a:xfrm>
          <a:prstGeom prst="rect">
            <a:avLst/>
          </a:prstGeom>
          <a:noFill/>
          <a:ln>
            <a:noFill/>
          </a:ln>
        </p:spPr>
      </p:pic>
      <p:sp>
        <p:nvSpPr>
          <p:cNvPr id="211" name="Google Shape;211;p36"/>
          <p:cNvSpPr txBox="1"/>
          <p:nvPr/>
        </p:nvSpPr>
        <p:spPr>
          <a:xfrm>
            <a:off x="685800" y="0"/>
            <a:ext cx="39102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Black"/>
              <a:ea typeface="Roboto Black"/>
              <a:cs typeface="Roboto Black"/>
              <a:sym typeface="Roboto Black"/>
            </a:endParaRPr>
          </a:p>
          <a:p>
            <a:pPr indent="0" lvl="0" marL="0" rtl="0" algn="l">
              <a:spcBef>
                <a:spcPts val="0"/>
              </a:spcBef>
              <a:spcAft>
                <a:spcPts val="0"/>
              </a:spcAft>
              <a:buNone/>
            </a:pPr>
            <a:r>
              <a:t/>
            </a:r>
            <a:endParaRPr>
              <a:solidFill>
                <a:srgbClr val="16264D"/>
              </a:solidFill>
              <a:latin typeface="Roboto Medium"/>
              <a:ea typeface="Roboto Medium"/>
              <a:cs typeface="Roboto Medium"/>
              <a:sym typeface="Roboto Medium"/>
            </a:endParaRPr>
          </a:p>
          <a:p>
            <a:pPr indent="0" lvl="0" marL="0" marR="0" rtl="0" algn="l">
              <a:lnSpc>
                <a:spcPct val="100000"/>
              </a:lnSpc>
              <a:spcBef>
                <a:spcPts val="0"/>
              </a:spcBef>
              <a:spcAft>
                <a:spcPts val="0"/>
              </a:spcAft>
              <a:buNone/>
            </a:pPr>
            <a:r>
              <a:rPr lang="en">
                <a:solidFill>
                  <a:srgbClr val="16264D"/>
                </a:solidFill>
                <a:latin typeface="Roboto Medium"/>
                <a:ea typeface="Roboto Medium"/>
                <a:cs typeface="Roboto Medium"/>
                <a:sym typeface="Roboto Medium"/>
              </a:rPr>
              <a:t>Select a data set you are familiar with. Analyse that data set against the 5 V’s.</a:t>
            </a:r>
            <a:endParaRPr>
              <a:solidFill>
                <a:srgbClr val="16264D"/>
              </a:solidFill>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a:solidFill>
                <a:srgbClr val="16264D"/>
              </a:solidFill>
              <a:latin typeface="Roboto Medium"/>
              <a:ea typeface="Roboto Medium"/>
              <a:cs typeface="Roboto Medium"/>
              <a:sym typeface="Roboto Medium"/>
            </a:endParaRPr>
          </a:p>
          <a:p>
            <a:pPr indent="-317500" lvl="0" marL="457200" marR="0" rtl="0" algn="l">
              <a:lnSpc>
                <a:spcPct val="100000"/>
              </a:lnSpc>
              <a:spcBef>
                <a:spcPts val="0"/>
              </a:spcBef>
              <a:spcAft>
                <a:spcPts val="0"/>
              </a:spcAft>
              <a:buClr>
                <a:srgbClr val="16264D"/>
              </a:buClr>
              <a:buSzPts val="1400"/>
              <a:buFont typeface="Roboto Medium"/>
              <a:buAutoNum type="arabicParenR"/>
            </a:pPr>
            <a:r>
              <a:rPr lang="en">
                <a:solidFill>
                  <a:srgbClr val="16264D"/>
                </a:solidFill>
                <a:latin typeface="Roboto Medium"/>
                <a:ea typeface="Roboto Medium"/>
                <a:cs typeface="Roboto Medium"/>
                <a:sym typeface="Roboto Medium"/>
              </a:rPr>
              <a:t>Volume</a:t>
            </a:r>
            <a:endParaRPr>
              <a:solidFill>
                <a:srgbClr val="16264D"/>
              </a:solidFill>
              <a:latin typeface="Roboto Medium"/>
              <a:ea typeface="Roboto Medium"/>
              <a:cs typeface="Roboto Medium"/>
              <a:sym typeface="Roboto Medium"/>
            </a:endParaRPr>
          </a:p>
          <a:p>
            <a:pPr indent="-317500" lvl="0" marL="457200" marR="0" rtl="0" algn="l">
              <a:lnSpc>
                <a:spcPct val="100000"/>
              </a:lnSpc>
              <a:spcBef>
                <a:spcPts val="0"/>
              </a:spcBef>
              <a:spcAft>
                <a:spcPts val="0"/>
              </a:spcAft>
              <a:buClr>
                <a:srgbClr val="16264D"/>
              </a:buClr>
              <a:buSzPts val="1400"/>
              <a:buFont typeface="Roboto Medium"/>
              <a:buAutoNum type="arabicParenR"/>
            </a:pPr>
            <a:r>
              <a:rPr lang="en">
                <a:solidFill>
                  <a:srgbClr val="16264D"/>
                </a:solidFill>
                <a:latin typeface="Roboto Medium"/>
                <a:ea typeface="Roboto Medium"/>
                <a:cs typeface="Roboto Medium"/>
                <a:sym typeface="Roboto Medium"/>
              </a:rPr>
              <a:t>Velocity</a:t>
            </a:r>
            <a:endParaRPr>
              <a:solidFill>
                <a:srgbClr val="16264D"/>
              </a:solidFill>
              <a:latin typeface="Roboto Medium"/>
              <a:ea typeface="Roboto Medium"/>
              <a:cs typeface="Roboto Medium"/>
              <a:sym typeface="Roboto Medium"/>
            </a:endParaRPr>
          </a:p>
          <a:p>
            <a:pPr indent="-317500" lvl="0" marL="457200" marR="0" rtl="0" algn="l">
              <a:lnSpc>
                <a:spcPct val="100000"/>
              </a:lnSpc>
              <a:spcBef>
                <a:spcPts val="0"/>
              </a:spcBef>
              <a:spcAft>
                <a:spcPts val="0"/>
              </a:spcAft>
              <a:buClr>
                <a:srgbClr val="16264D"/>
              </a:buClr>
              <a:buSzPts val="1400"/>
              <a:buFont typeface="Roboto Medium"/>
              <a:buAutoNum type="arabicParenR"/>
            </a:pPr>
            <a:r>
              <a:rPr lang="en">
                <a:solidFill>
                  <a:srgbClr val="16264D"/>
                </a:solidFill>
                <a:latin typeface="Roboto Medium"/>
                <a:ea typeface="Roboto Medium"/>
                <a:cs typeface="Roboto Medium"/>
                <a:sym typeface="Roboto Medium"/>
              </a:rPr>
              <a:t>Variety</a:t>
            </a:r>
            <a:endParaRPr>
              <a:solidFill>
                <a:srgbClr val="16264D"/>
              </a:solidFill>
              <a:latin typeface="Roboto Medium"/>
              <a:ea typeface="Roboto Medium"/>
              <a:cs typeface="Roboto Medium"/>
              <a:sym typeface="Roboto Medium"/>
            </a:endParaRPr>
          </a:p>
          <a:p>
            <a:pPr indent="-317500" lvl="0" marL="457200" marR="0" rtl="0" algn="l">
              <a:lnSpc>
                <a:spcPct val="100000"/>
              </a:lnSpc>
              <a:spcBef>
                <a:spcPts val="0"/>
              </a:spcBef>
              <a:spcAft>
                <a:spcPts val="0"/>
              </a:spcAft>
              <a:buClr>
                <a:srgbClr val="16264D"/>
              </a:buClr>
              <a:buSzPts val="1400"/>
              <a:buFont typeface="Roboto Medium"/>
              <a:buAutoNum type="arabicParenR"/>
            </a:pPr>
            <a:r>
              <a:rPr lang="en">
                <a:solidFill>
                  <a:srgbClr val="16264D"/>
                </a:solidFill>
                <a:latin typeface="Roboto Medium"/>
                <a:ea typeface="Roboto Medium"/>
                <a:cs typeface="Roboto Medium"/>
                <a:sym typeface="Roboto Medium"/>
              </a:rPr>
              <a:t>Veracity</a:t>
            </a:r>
            <a:endParaRPr>
              <a:solidFill>
                <a:srgbClr val="16264D"/>
              </a:solidFill>
              <a:latin typeface="Roboto Medium"/>
              <a:ea typeface="Roboto Medium"/>
              <a:cs typeface="Roboto Medium"/>
              <a:sym typeface="Roboto Medium"/>
            </a:endParaRPr>
          </a:p>
          <a:p>
            <a:pPr indent="-317500" lvl="0" marL="457200" marR="0" rtl="0" algn="l">
              <a:lnSpc>
                <a:spcPct val="100000"/>
              </a:lnSpc>
              <a:spcBef>
                <a:spcPts val="0"/>
              </a:spcBef>
              <a:spcAft>
                <a:spcPts val="0"/>
              </a:spcAft>
              <a:buClr>
                <a:srgbClr val="16264D"/>
              </a:buClr>
              <a:buSzPts val="1400"/>
              <a:buFont typeface="Roboto Medium"/>
              <a:buAutoNum type="arabicParenR"/>
            </a:pPr>
            <a:r>
              <a:rPr lang="en">
                <a:solidFill>
                  <a:srgbClr val="16264D"/>
                </a:solidFill>
                <a:latin typeface="Roboto Medium"/>
                <a:ea typeface="Roboto Medium"/>
                <a:cs typeface="Roboto Medium"/>
                <a:sym typeface="Roboto Medium"/>
              </a:rPr>
              <a:t>Value</a:t>
            </a:r>
            <a:endParaRPr>
              <a:solidFill>
                <a:srgbClr val="16264D"/>
              </a:solidFill>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a:solidFill>
                <a:srgbClr val="16264D"/>
              </a:solidFill>
              <a:latin typeface="Roboto Medium"/>
              <a:ea typeface="Roboto Medium"/>
              <a:cs typeface="Roboto Medium"/>
              <a:sym typeface="Roboto Medium"/>
            </a:endParaRPr>
          </a:p>
          <a:p>
            <a:pPr indent="0" lvl="0" marL="0" rtl="0" algn="l">
              <a:spcBef>
                <a:spcPts val="0"/>
              </a:spcBef>
              <a:spcAft>
                <a:spcPts val="0"/>
              </a:spcAft>
              <a:buNone/>
            </a:pPr>
            <a:r>
              <a:t/>
            </a:r>
            <a:endParaRPr>
              <a:solidFill>
                <a:srgbClr val="16264D"/>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Developing the Future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Medicine</a:t>
            </a:r>
            <a:endParaRPr b="0" i="0" sz="3400" u="none" cap="none" strike="noStrike">
              <a:solidFill>
                <a:srgbClr val="FFFFFF"/>
              </a:solidFill>
              <a:latin typeface="Roboto Black"/>
              <a:ea typeface="Roboto Black"/>
              <a:cs typeface="Roboto Black"/>
              <a:sym typeface="Roboto Black"/>
            </a:endParaRPr>
          </a:p>
        </p:txBody>
      </p:sp>
      <p:pic>
        <p:nvPicPr>
          <p:cNvPr id="222" name="Google Shape;222;p38"/>
          <p:cNvPicPr preferRelativeResize="0"/>
          <p:nvPr/>
        </p:nvPicPr>
        <p:blipFill>
          <a:blip r:embed="rId3">
            <a:alphaModFix/>
          </a:blip>
          <a:stretch>
            <a:fillRect/>
          </a:stretch>
        </p:blipFill>
        <p:spPr>
          <a:xfrm>
            <a:off x="4150350" y="1583900"/>
            <a:ext cx="4841251" cy="29340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NLP</a:t>
            </a:r>
            <a:endParaRPr b="0" i="0" sz="3400" u="none" cap="none" strike="noStrike">
              <a:solidFill>
                <a:srgbClr val="FFFFFF"/>
              </a:solidFill>
              <a:latin typeface="Roboto Black"/>
              <a:ea typeface="Roboto Black"/>
              <a:cs typeface="Roboto Black"/>
              <a:sym typeface="Roboto Black"/>
            </a:endParaRPr>
          </a:p>
        </p:txBody>
      </p:sp>
      <p:sp>
        <p:nvSpPr>
          <p:cNvPr id="228" name="Google Shape;228;p39"/>
          <p:cNvSpPr txBox="1"/>
          <p:nvPr/>
        </p:nvSpPr>
        <p:spPr>
          <a:xfrm>
            <a:off x="633025" y="4090850"/>
            <a:ext cx="32769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highlight>
                  <a:srgbClr val="16264D"/>
                </a:highlight>
                <a:latin typeface="Roboto"/>
                <a:ea typeface="Roboto"/>
                <a:cs typeface="Roboto"/>
                <a:sym typeface="Roboto"/>
                <a:hlinkClick r:id="rId3">
                  <a:extLst>
                    <a:ext uri="{A12FA001-AC4F-418D-AE19-62706E023703}">
                      <ahyp:hlinkClr val="tx"/>
                    </a:ext>
                  </a:extLst>
                </a:hlinkClick>
              </a:rPr>
              <a:t>Read more about th</a:t>
            </a:r>
            <a:r>
              <a:rPr b="1" lang="en" u="sng">
                <a:solidFill>
                  <a:srgbClr val="FFFFFF"/>
                </a:solidFill>
                <a:highlight>
                  <a:srgbClr val="16264D"/>
                </a:highlight>
                <a:latin typeface="Roboto"/>
                <a:ea typeface="Roboto"/>
                <a:cs typeface="Roboto"/>
                <a:sym typeface="Roboto"/>
              </a:rPr>
              <a:t>is story</a:t>
            </a:r>
            <a:endParaRPr b="1" u="sng">
              <a:solidFill>
                <a:srgbClr val="FFFFFF"/>
              </a:solidFill>
              <a:highlight>
                <a:srgbClr val="16264D"/>
              </a:highlight>
              <a:latin typeface="Roboto"/>
              <a:ea typeface="Roboto"/>
              <a:cs typeface="Roboto"/>
              <a:sym typeface="Roboto"/>
            </a:endParaRPr>
          </a:p>
        </p:txBody>
      </p:sp>
      <p:pic>
        <p:nvPicPr>
          <p:cNvPr id="229" name="Google Shape;229;p39"/>
          <p:cNvPicPr preferRelativeResize="0"/>
          <p:nvPr/>
        </p:nvPicPr>
        <p:blipFill>
          <a:blip r:embed="rId4">
            <a:alphaModFix/>
          </a:blip>
          <a:stretch>
            <a:fillRect/>
          </a:stretch>
        </p:blipFill>
        <p:spPr>
          <a:xfrm>
            <a:off x="3570424" y="1239875"/>
            <a:ext cx="5147199" cy="3427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Alexa</a:t>
            </a:r>
            <a:endParaRPr b="0" i="0" sz="3400" u="none" cap="none" strike="noStrike">
              <a:solidFill>
                <a:srgbClr val="FFFFFF"/>
              </a:solidFill>
              <a:latin typeface="Roboto Black"/>
              <a:ea typeface="Roboto Black"/>
              <a:cs typeface="Roboto Black"/>
              <a:sym typeface="Roboto Black"/>
            </a:endParaRPr>
          </a:p>
        </p:txBody>
      </p:sp>
      <p:pic>
        <p:nvPicPr>
          <p:cNvPr id="235" name="Google Shape;235;p40"/>
          <p:cNvPicPr preferRelativeResize="0"/>
          <p:nvPr/>
        </p:nvPicPr>
        <p:blipFill rotWithShape="1">
          <a:blip r:embed="rId3">
            <a:alphaModFix/>
          </a:blip>
          <a:srcRect b="0" l="2344" r="2353" t="0"/>
          <a:stretch/>
        </p:blipFill>
        <p:spPr>
          <a:xfrm>
            <a:off x="3608350" y="861000"/>
            <a:ext cx="4957399" cy="4004549"/>
          </a:xfrm>
          <a:prstGeom prst="rect">
            <a:avLst/>
          </a:prstGeom>
          <a:noFill/>
          <a:ln cap="flat" cmpd="sng" w="9525">
            <a:solidFill>
              <a:srgbClr val="16264D"/>
            </a:solidFill>
            <a:prstDash val="solid"/>
            <a:round/>
            <a:headEnd len="sm" w="sm" type="none"/>
            <a:tailEnd len="sm" w="sm" type="none"/>
          </a:ln>
        </p:spPr>
      </p:pic>
      <p:pic>
        <p:nvPicPr>
          <p:cNvPr id="236" name="Google Shape;236;p40" title="VID_20201002_153613437.mp4">
            <a:hlinkClick r:id="rId4"/>
          </p:cNvPr>
          <p:cNvPicPr preferRelativeResize="0"/>
          <p:nvPr/>
        </p:nvPicPr>
        <p:blipFill>
          <a:blip r:embed="rId5">
            <a:alphaModFix/>
          </a:blip>
          <a:stretch>
            <a:fillRect/>
          </a:stretch>
        </p:blipFill>
        <p:spPr>
          <a:xfrm>
            <a:off x="111900" y="1700650"/>
            <a:ext cx="3303550" cy="24776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it work?</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2"/>
          <p:cNvPicPr preferRelativeResize="0"/>
          <p:nvPr/>
        </p:nvPicPr>
        <p:blipFill>
          <a:blip r:embed="rId3">
            <a:alphaModFix/>
          </a:blip>
          <a:stretch>
            <a:fillRect/>
          </a:stretch>
        </p:blipFill>
        <p:spPr>
          <a:xfrm>
            <a:off x="890327" y="3145976"/>
            <a:ext cx="2563878" cy="1922902"/>
          </a:xfrm>
          <a:prstGeom prst="rect">
            <a:avLst/>
          </a:prstGeom>
          <a:noFill/>
          <a:ln>
            <a:noFill/>
          </a:ln>
        </p:spPr>
      </p:pic>
      <p:sp>
        <p:nvSpPr>
          <p:cNvPr id="247" name="Google Shape;247;p42"/>
          <p:cNvSpPr txBox="1"/>
          <p:nvPr/>
        </p:nvSpPr>
        <p:spPr>
          <a:xfrm>
            <a:off x="58850" y="2205800"/>
            <a:ext cx="49251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A</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lang="en" sz="2400"/>
              <a:t>One 2TB Intermediate Hard Drive</a:t>
            </a:r>
            <a:endParaRPr sz="2400"/>
          </a:p>
        </p:txBody>
      </p:sp>
      <p:sp>
        <p:nvSpPr>
          <p:cNvPr id="248" name="Google Shape;248;p42"/>
          <p:cNvSpPr txBox="1"/>
          <p:nvPr/>
        </p:nvSpPr>
        <p:spPr>
          <a:xfrm>
            <a:off x="5161800" y="2205800"/>
            <a:ext cx="33816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B</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lang="en" sz="2400"/>
              <a:t>Ten 128GB USB Drives</a:t>
            </a:r>
            <a:endParaRPr sz="2400"/>
          </a:p>
        </p:txBody>
      </p:sp>
      <p:pic>
        <p:nvPicPr>
          <p:cNvPr id="249" name="Google Shape;249;p42"/>
          <p:cNvPicPr preferRelativeResize="0"/>
          <p:nvPr/>
        </p:nvPicPr>
        <p:blipFill>
          <a:blip r:embed="rId4">
            <a:alphaModFix/>
          </a:blip>
          <a:stretch>
            <a:fillRect/>
          </a:stretch>
        </p:blipFill>
        <p:spPr>
          <a:xfrm>
            <a:off x="4522599" y="699000"/>
            <a:ext cx="772765" cy="1093126"/>
          </a:xfrm>
          <a:prstGeom prst="rect">
            <a:avLst/>
          </a:prstGeom>
          <a:noFill/>
          <a:ln>
            <a:noFill/>
          </a:ln>
        </p:spPr>
      </p:pic>
      <p:pic>
        <p:nvPicPr>
          <p:cNvPr id="250" name="Google Shape;250;p42"/>
          <p:cNvPicPr preferRelativeResize="0"/>
          <p:nvPr/>
        </p:nvPicPr>
        <p:blipFill>
          <a:blip r:embed="rId5">
            <a:alphaModFix/>
          </a:blip>
          <a:stretch>
            <a:fillRect/>
          </a:stretch>
        </p:blipFill>
        <p:spPr>
          <a:xfrm>
            <a:off x="2911500" y="861001"/>
            <a:ext cx="861000" cy="861000"/>
          </a:xfrm>
          <a:prstGeom prst="rect">
            <a:avLst/>
          </a:prstGeom>
          <a:noFill/>
          <a:ln>
            <a:noFill/>
          </a:ln>
        </p:spPr>
      </p:pic>
      <p:pic>
        <p:nvPicPr>
          <p:cNvPr id="251" name="Google Shape;251;p42"/>
          <p:cNvPicPr preferRelativeResize="0"/>
          <p:nvPr/>
        </p:nvPicPr>
        <p:blipFill>
          <a:blip r:embed="rId5">
            <a:alphaModFix/>
          </a:blip>
          <a:stretch>
            <a:fillRect/>
          </a:stretch>
        </p:blipFill>
        <p:spPr>
          <a:xfrm>
            <a:off x="6101400" y="931126"/>
            <a:ext cx="861000" cy="861000"/>
          </a:xfrm>
          <a:prstGeom prst="rect">
            <a:avLst/>
          </a:prstGeom>
          <a:noFill/>
          <a:ln>
            <a:noFill/>
          </a:ln>
        </p:spPr>
      </p:pic>
      <p:sp>
        <p:nvSpPr>
          <p:cNvPr id="252" name="Google Shape;252;p42"/>
          <p:cNvSpPr txBox="1"/>
          <p:nvPr/>
        </p:nvSpPr>
        <p:spPr>
          <a:xfrm>
            <a:off x="3715875" y="1883250"/>
            <a:ext cx="22377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 TB</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 1000 MB per Second</a:t>
            </a:r>
            <a:endParaRPr/>
          </a:p>
        </p:txBody>
      </p:sp>
      <p:grpSp>
        <p:nvGrpSpPr>
          <p:cNvPr id="253" name="Google Shape;253;p42"/>
          <p:cNvGrpSpPr/>
          <p:nvPr/>
        </p:nvGrpSpPr>
        <p:grpSpPr>
          <a:xfrm>
            <a:off x="4826048" y="3656987"/>
            <a:ext cx="4053100" cy="1042637"/>
            <a:chOff x="4654948" y="3715125"/>
            <a:chExt cx="4053100" cy="1042637"/>
          </a:xfrm>
        </p:grpSpPr>
        <p:pic>
          <p:nvPicPr>
            <p:cNvPr id="254" name="Google Shape;254;p42"/>
            <p:cNvPicPr preferRelativeResize="0"/>
            <p:nvPr/>
          </p:nvPicPr>
          <p:blipFill>
            <a:blip r:embed="rId6">
              <a:alphaModFix/>
            </a:blip>
            <a:stretch>
              <a:fillRect/>
            </a:stretch>
          </p:blipFill>
          <p:spPr>
            <a:xfrm>
              <a:off x="4654961" y="3715125"/>
              <a:ext cx="784250" cy="455624"/>
            </a:xfrm>
            <a:prstGeom prst="rect">
              <a:avLst/>
            </a:prstGeom>
            <a:noFill/>
            <a:ln>
              <a:noFill/>
            </a:ln>
          </p:spPr>
        </p:pic>
        <p:pic>
          <p:nvPicPr>
            <p:cNvPr id="255" name="Google Shape;255;p42"/>
            <p:cNvPicPr preferRelativeResize="0"/>
            <p:nvPr/>
          </p:nvPicPr>
          <p:blipFill>
            <a:blip r:embed="rId6">
              <a:alphaModFix/>
            </a:blip>
            <a:stretch>
              <a:fillRect/>
            </a:stretch>
          </p:blipFill>
          <p:spPr>
            <a:xfrm>
              <a:off x="5483161" y="3715137"/>
              <a:ext cx="784250" cy="455624"/>
            </a:xfrm>
            <a:prstGeom prst="rect">
              <a:avLst/>
            </a:prstGeom>
            <a:noFill/>
            <a:ln>
              <a:noFill/>
            </a:ln>
          </p:spPr>
        </p:pic>
        <p:pic>
          <p:nvPicPr>
            <p:cNvPr id="256" name="Google Shape;256;p42"/>
            <p:cNvPicPr preferRelativeResize="0"/>
            <p:nvPr/>
          </p:nvPicPr>
          <p:blipFill>
            <a:blip r:embed="rId6">
              <a:alphaModFix/>
            </a:blip>
            <a:stretch>
              <a:fillRect/>
            </a:stretch>
          </p:blipFill>
          <p:spPr>
            <a:xfrm>
              <a:off x="5483161" y="4302137"/>
              <a:ext cx="784250" cy="455624"/>
            </a:xfrm>
            <a:prstGeom prst="rect">
              <a:avLst/>
            </a:prstGeom>
            <a:noFill/>
            <a:ln>
              <a:noFill/>
            </a:ln>
          </p:spPr>
        </p:pic>
        <p:pic>
          <p:nvPicPr>
            <p:cNvPr id="257" name="Google Shape;257;p42"/>
            <p:cNvPicPr preferRelativeResize="0"/>
            <p:nvPr/>
          </p:nvPicPr>
          <p:blipFill>
            <a:blip r:embed="rId6">
              <a:alphaModFix/>
            </a:blip>
            <a:stretch>
              <a:fillRect/>
            </a:stretch>
          </p:blipFill>
          <p:spPr>
            <a:xfrm>
              <a:off x="6311348" y="3715125"/>
              <a:ext cx="784250" cy="455624"/>
            </a:xfrm>
            <a:prstGeom prst="rect">
              <a:avLst/>
            </a:prstGeom>
            <a:noFill/>
            <a:ln>
              <a:noFill/>
            </a:ln>
          </p:spPr>
        </p:pic>
        <p:pic>
          <p:nvPicPr>
            <p:cNvPr id="258" name="Google Shape;258;p42"/>
            <p:cNvPicPr preferRelativeResize="0"/>
            <p:nvPr/>
          </p:nvPicPr>
          <p:blipFill>
            <a:blip r:embed="rId6">
              <a:alphaModFix/>
            </a:blip>
            <a:stretch>
              <a:fillRect/>
            </a:stretch>
          </p:blipFill>
          <p:spPr>
            <a:xfrm>
              <a:off x="6311348" y="4302125"/>
              <a:ext cx="784250" cy="455624"/>
            </a:xfrm>
            <a:prstGeom prst="rect">
              <a:avLst/>
            </a:prstGeom>
            <a:noFill/>
            <a:ln>
              <a:noFill/>
            </a:ln>
          </p:spPr>
        </p:pic>
        <p:pic>
          <p:nvPicPr>
            <p:cNvPr id="259" name="Google Shape;259;p42"/>
            <p:cNvPicPr preferRelativeResize="0"/>
            <p:nvPr/>
          </p:nvPicPr>
          <p:blipFill>
            <a:blip r:embed="rId6">
              <a:alphaModFix/>
            </a:blip>
            <a:stretch>
              <a:fillRect/>
            </a:stretch>
          </p:blipFill>
          <p:spPr>
            <a:xfrm>
              <a:off x="4654948" y="4302125"/>
              <a:ext cx="784250" cy="455624"/>
            </a:xfrm>
            <a:prstGeom prst="rect">
              <a:avLst/>
            </a:prstGeom>
            <a:noFill/>
            <a:ln>
              <a:noFill/>
            </a:ln>
          </p:spPr>
        </p:pic>
        <p:pic>
          <p:nvPicPr>
            <p:cNvPr id="260" name="Google Shape;260;p42"/>
            <p:cNvPicPr preferRelativeResize="0"/>
            <p:nvPr/>
          </p:nvPicPr>
          <p:blipFill>
            <a:blip r:embed="rId6">
              <a:alphaModFix/>
            </a:blip>
            <a:stretch>
              <a:fillRect/>
            </a:stretch>
          </p:blipFill>
          <p:spPr>
            <a:xfrm>
              <a:off x="7923798" y="3715125"/>
              <a:ext cx="784250" cy="455624"/>
            </a:xfrm>
            <a:prstGeom prst="rect">
              <a:avLst/>
            </a:prstGeom>
            <a:noFill/>
            <a:ln>
              <a:noFill/>
            </a:ln>
          </p:spPr>
        </p:pic>
        <p:pic>
          <p:nvPicPr>
            <p:cNvPr id="261" name="Google Shape;261;p42"/>
            <p:cNvPicPr preferRelativeResize="0"/>
            <p:nvPr/>
          </p:nvPicPr>
          <p:blipFill>
            <a:blip r:embed="rId6">
              <a:alphaModFix/>
            </a:blip>
            <a:stretch>
              <a:fillRect/>
            </a:stretch>
          </p:blipFill>
          <p:spPr>
            <a:xfrm>
              <a:off x="7923798" y="4302125"/>
              <a:ext cx="784250" cy="455624"/>
            </a:xfrm>
            <a:prstGeom prst="rect">
              <a:avLst/>
            </a:prstGeom>
            <a:noFill/>
            <a:ln>
              <a:noFill/>
            </a:ln>
          </p:spPr>
        </p:pic>
        <p:pic>
          <p:nvPicPr>
            <p:cNvPr id="262" name="Google Shape;262;p42"/>
            <p:cNvPicPr preferRelativeResize="0"/>
            <p:nvPr/>
          </p:nvPicPr>
          <p:blipFill>
            <a:blip r:embed="rId6">
              <a:alphaModFix/>
            </a:blip>
            <a:stretch>
              <a:fillRect/>
            </a:stretch>
          </p:blipFill>
          <p:spPr>
            <a:xfrm>
              <a:off x="7139548" y="3715125"/>
              <a:ext cx="784250" cy="455624"/>
            </a:xfrm>
            <a:prstGeom prst="rect">
              <a:avLst/>
            </a:prstGeom>
            <a:noFill/>
            <a:ln>
              <a:noFill/>
            </a:ln>
          </p:spPr>
        </p:pic>
        <p:pic>
          <p:nvPicPr>
            <p:cNvPr id="263" name="Google Shape;263;p42"/>
            <p:cNvPicPr preferRelativeResize="0"/>
            <p:nvPr/>
          </p:nvPicPr>
          <p:blipFill>
            <a:blip r:embed="rId6">
              <a:alphaModFix/>
            </a:blip>
            <a:stretch>
              <a:fillRect/>
            </a:stretch>
          </p:blipFill>
          <p:spPr>
            <a:xfrm>
              <a:off x="7139548" y="4302137"/>
              <a:ext cx="784250" cy="455624"/>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Divide and Conquer</a:t>
            </a:r>
            <a:endParaRPr b="0" i="0" sz="3400" u="none" cap="none" strike="noStrike">
              <a:solidFill>
                <a:srgbClr val="FFFFFF"/>
              </a:solidFill>
              <a:latin typeface="Roboto Black"/>
              <a:ea typeface="Roboto Black"/>
              <a:cs typeface="Roboto Black"/>
              <a:sym typeface="Roboto Black"/>
            </a:endParaRPr>
          </a:p>
        </p:txBody>
      </p:sp>
      <p:pic>
        <p:nvPicPr>
          <p:cNvPr id="269" name="Google Shape;269;p43"/>
          <p:cNvPicPr preferRelativeResize="0"/>
          <p:nvPr/>
        </p:nvPicPr>
        <p:blipFill>
          <a:blip r:embed="rId3">
            <a:alphaModFix/>
          </a:blip>
          <a:stretch>
            <a:fillRect/>
          </a:stretch>
        </p:blipFill>
        <p:spPr>
          <a:xfrm>
            <a:off x="2440563" y="826375"/>
            <a:ext cx="6099563" cy="4220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nvSpPr>
        <p:spPr>
          <a:xfrm>
            <a:off x="148150" y="1531150"/>
            <a:ext cx="76143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FFFFFF"/>
              </a:buClr>
              <a:buSzPts val="1400"/>
              <a:buFont typeface="Arial"/>
              <a:buNone/>
            </a:pPr>
            <a:r>
              <a:rPr lang="en" sz="3000">
                <a:solidFill>
                  <a:srgbClr val="1ADE98"/>
                </a:solidFill>
                <a:latin typeface="Roboto Black"/>
                <a:ea typeface="Roboto Black"/>
                <a:cs typeface="Roboto Black"/>
                <a:sym typeface="Roboto Black"/>
              </a:rPr>
              <a:t>Session Outline...</a:t>
            </a:r>
            <a:endParaRPr>
              <a:solidFill>
                <a:srgbClr val="1ADE98"/>
              </a:solidFill>
              <a:latin typeface="Roboto Black"/>
              <a:ea typeface="Roboto Black"/>
              <a:cs typeface="Roboto Black"/>
              <a:sym typeface="Roboto Black"/>
            </a:endParaRPr>
          </a:p>
        </p:txBody>
      </p:sp>
      <p:graphicFrame>
        <p:nvGraphicFramePr>
          <p:cNvPr id="73" name="Google Shape;73;p17"/>
          <p:cNvGraphicFramePr/>
          <p:nvPr/>
        </p:nvGraphicFramePr>
        <p:xfrm>
          <a:off x="148150" y="2093400"/>
          <a:ext cx="3000000" cy="3000000"/>
        </p:xfrm>
        <a:graphic>
          <a:graphicData uri="http://schemas.openxmlformats.org/drawingml/2006/table">
            <a:tbl>
              <a:tblPr>
                <a:noFill/>
                <a:tableStyleId>{7B9C658E-5CD1-4D41-9306-E5D0CD986254}</a:tableStyleId>
              </a:tblPr>
              <a:tblGrid>
                <a:gridCol w="4474450"/>
                <a:gridCol w="4324700"/>
              </a:tblGrid>
              <a:tr h="2642400">
                <a:tc>
                  <a:txBody>
                    <a:bodyPr/>
                    <a:lstStyle/>
                    <a:p>
                      <a:pPr indent="0" lvl="0" marL="0" rtl="0" algn="l">
                        <a:spcBef>
                          <a:spcPts val="0"/>
                        </a:spcBef>
                        <a:spcAft>
                          <a:spcPts val="0"/>
                        </a:spcAft>
                        <a:buNone/>
                      </a:pPr>
                      <a:r>
                        <a:rPr b="1" lang="en" sz="2000" u="sng">
                          <a:solidFill>
                            <a:srgbClr val="16264D"/>
                          </a:solidFill>
                          <a:latin typeface="Roboto"/>
                          <a:ea typeface="Roboto"/>
                          <a:cs typeface="Roboto"/>
                          <a:sym typeface="Roboto"/>
                        </a:rPr>
                        <a:t>Day 1</a:t>
                      </a:r>
                      <a:endParaRPr b="1" sz="2000" u="sng">
                        <a:solidFill>
                          <a:srgbClr val="16264D"/>
                        </a:solidFill>
                        <a:latin typeface="Roboto"/>
                        <a:ea typeface="Roboto"/>
                        <a:cs typeface="Roboto"/>
                        <a:sym typeface="Roboto"/>
                      </a:endParaRPr>
                    </a:p>
                    <a:p>
                      <a:pPr indent="-355600" lvl="0" marL="457200" rtl="0" algn="l">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Understanding Big Data</a:t>
                      </a:r>
                      <a:endParaRPr b="1" sz="2000">
                        <a:solidFill>
                          <a:srgbClr val="16264D"/>
                        </a:solidFill>
                        <a:latin typeface="Roboto"/>
                        <a:ea typeface="Roboto"/>
                        <a:cs typeface="Roboto"/>
                        <a:sym typeface="Roboto"/>
                      </a:endParaRPr>
                    </a:p>
                    <a:p>
                      <a:pPr indent="-355600" lvl="0" marL="457200" rtl="0" algn="l">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Using Big Data</a:t>
                      </a:r>
                      <a:endParaRPr b="1" sz="2000">
                        <a:solidFill>
                          <a:srgbClr val="16264D"/>
                        </a:solidFill>
                        <a:latin typeface="Roboto"/>
                        <a:ea typeface="Roboto"/>
                        <a:cs typeface="Roboto"/>
                        <a:sym typeface="Roboto"/>
                      </a:endParaRPr>
                    </a:p>
                    <a:p>
                      <a:pPr indent="-355600" lvl="0" marL="457200" rtl="0" algn="l">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Advantages and Disadvantages</a:t>
                      </a:r>
                      <a:endParaRPr b="1" sz="2000">
                        <a:solidFill>
                          <a:srgbClr val="16264D"/>
                        </a:solidFill>
                        <a:latin typeface="Roboto"/>
                        <a:ea typeface="Roboto"/>
                        <a:cs typeface="Roboto"/>
                        <a:sym typeface="Roboto"/>
                      </a:endParaRPr>
                    </a:p>
                    <a:p>
                      <a:pPr indent="-355600" lvl="0" marL="457200" rtl="0" algn="l">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Data Platforms</a:t>
                      </a:r>
                      <a:endParaRPr b="1" sz="2000">
                        <a:solidFill>
                          <a:srgbClr val="16264D"/>
                        </a:solidFill>
                        <a:latin typeface="Roboto"/>
                        <a:ea typeface="Roboto"/>
                        <a:cs typeface="Roboto"/>
                        <a:sym typeface="Roboto"/>
                      </a:endParaRPr>
                    </a:p>
                    <a:p>
                      <a:pPr indent="-355600" lvl="0" marL="457200" rtl="0" algn="l">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Platforms vs Coding</a:t>
                      </a:r>
                      <a:endParaRPr b="1" sz="2000">
                        <a:solidFill>
                          <a:srgbClr val="16264D"/>
                        </a:solidFill>
                        <a:latin typeface="Roboto"/>
                        <a:ea typeface="Roboto"/>
                        <a:cs typeface="Roboto"/>
                        <a:sym typeface="Roboto"/>
                      </a:endParaRPr>
                    </a:p>
                    <a:p>
                      <a:pPr indent="0" lvl="0" marL="0" rtl="0" algn="l">
                        <a:spcBef>
                          <a:spcPts val="0"/>
                        </a:spcBef>
                        <a:spcAft>
                          <a:spcPts val="0"/>
                        </a:spcAft>
                        <a:buNone/>
                      </a:pPr>
                      <a:r>
                        <a:t/>
                      </a:r>
                      <a:endParaRPr b="1" sz="20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2000" u="sng">
                          <a:solidFill>
                            <a:srgbClr val="16264D"/>
                          </a:solidFill>
                          <a:latin typeface="Roboto"/>
                          <a:ea typeface="Roboto"/>
                          <a:cs typeface="Roboto"/>
                          <a:sym typeface="Roboto"/>
                        </a:rPr>
                        <a:t>Day 2</a:t>
                      </a:r>
                      <a:endParaRPr b="1" sz="2000" u="sng">
                        <a:solidFill>
                          <a:srgbClr val="16264D"/>
                        </a:solidFill>
                        <a:latin typeface="Roboto"/>
                        <a:ea typeface="Roboto"/>
                        <a:cs typeface="Roboto"/>
                        <a:sym typeface="Roboto"/>
                      </a:endParaRPr>
                    </a:p>
                    <a:p>
                      <a:pPr indent="-355600" lvl="0" marL="457200" rtl="0" algn="l">
                        <a:lnSpc>
                          <a:spcPct val="100000"/>
                        </a:lnSpc>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Features of R</a:t>
                      </a:r>
                      <a:endParaRPr b="1" sz="2000">
                        <a:solidFill>
                          <a:srgbClr val="16264D"/>
                        </a:solidFill>
                        <a:latin typeface="Roboto"/>
                        <a:ea typeface="Roboto"/>
                        <a:cs typeface="Roboto"/>
                        <a:sym typeface="Roboto"/>
                      </a:endParaRPr>
                    </a:p>
                    <a:p>
                      <a:pPr indent="-355600" lvl="0" marL="457200" rtl="0" algn="l">
                        <a:lnSpc>
                          <a:spcPct val="100000"/>
                        </a:lnSpc>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Exploratory Data Analysis in R</a:t>
                      </a:r>
                      <a:endParaRPr b="1" sz="2000">
                        <a:solidFill>
                          <a:srgbClr val="16264D"/>
                        </a:solidFill>
                        <a:latin typeface="Roboto"/>
                        <a:ea typeface="Roboto"/>
                        <a:cs typeface="Roboto"/>
                        <a:sym typeface="Roboto"/>
                      </a:endParaRPr>
                    </a:p>
                    <a:p>
                      <a:pPr indent="-355600" lvl="0" marL="457200" rtl="0" algn="l">
                        <a:lnSpc>
                          <a:spcPct val="100000"/>
                        </a:lnSpc>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Visualisation in R</a:t>
                      </a:r>
                      <a:endParaRPr b="1" sz="2000">
                        <a:solidFill>
                          <a:srgbClr val="16264D"/>
                        </a:solidFill>
                        <a:latin typeface="Roboto"/>
                        <a:ea typeface="Roboto"/>
                        <a:cs typeface="Roboto"/>
                        <a:sym typeface="Roboto"/>
                      </a:endParaRPr>
                    </a:p>
                    <a:p>
                      <a:pPr indent="-355600" lvl="0" marL="457200" rtl="0" algn="l">
                        <a:lnSpc>
                          <a:spcPct val="100000"/>
                        </a:lnSpc>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Linear Modelling in R</a:t>
                      </a:r>
                      <a:endParaRPr b="1" sz="2000">
                        <a:solidFill>
                          <a:srgbClr val="16264D"/>
                        </a:solidFill>
                        <a:latin typeface="Roboto"/>
                        <a:ea typeface="Roboto"/>
                        <a:cs typeface="Roboto"/>
                        <a:sym typeface="Roboto"/>
                      </a:endParaRPr>
                    </a:p>
                    <a:p>
                      <a:pPr indent="-355600" lvl="0" marL="457200" rtl="0" algn="l">
                        <a:lnSpc>
                          <a:spcPct val="100000"/>
                        </a:lnSpc>
                        <a:spcBef>
                          <a:spcPts val="0"/>
                        </a:spcBef>
                        <a:spcAft>
                          <a:spcPts val="0"/>
                        </a:spcAft>
                        <a:buClr>
                          <a:srgbClr val="16264D"/>
                        </a:buClr>
                        <a:buSzPts val="2000"/>
                        <a:buFont typeface="Roboto"/>
                        <a:buChar char="●"/>
                      </a:pPr>
                      <a:r>
                        <a:rPr b="1" lang="en" sz="2000">
                          <a:solidFill>
                            <a:srgbClr val="16264D"/>
                          </a:solidFill>
                          <a:latin typeface="Roboto"/>
                          <a:ea typeface="Roboto"/>
                          <a:cs typeface="Roboto"/>
                          <a:sym typeface="Roboto"/>
                        </a:rPr>
                        <a:t>RStudio</a:t>
                      </a:r>
                      <a:endParaRPr b="1" sz="2000">
                        <a:solidFill>
                          <a:srgbClr val="16264D"/>
                        </a:solidFill>
                        <a:latin typeface="Roboto"/>
                        <a:ea typeface="Roboto"/>
                        <a:cs typeface="Roboto"/>
                        <a:sym typeface="Roboto"/>
                      </a:endParaRPr>
                    </a:p>
                    <a:p>
                      <a:pPr indent="0" lvl="0" marL="0" rtl="0" algn="l">
                        <a:spcBef>
                          <a:spcPts val="0"/>
                        </a:spcBef>
                        <a:spcAft>
                          <a:spcPts val="0"/>
                        </a:spcAft>
                        <a:buNone/>
                      </a:pPr>
                      <a:r>
                        <a:t/>
                      </a:r>
                      <a:endParaRPr b="1" sz="24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4" name="Google Shape;74;p17"/>
          <p:cNvSpPr txBox="1"/>
          <p:nvPr/>
        </p:nvSpPr>
        <p:spPr>
          <a:xfrm>
            <a:off x="1151775" y="4317200"/>
            <a:ext cx="77955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r">
              <a:lnSpc>
                <a:spcPct val="100000"/>
              </a:lnSpc>
              <a:spcBef>
                <a:spcPts val="0"/>
              </a:spcBef>
              <a:spcAft>
                <a:spcPts val="0"/>
              </a:spcAft>
              <a:buClr>
                <a:srgbClr val="FFFFFF"/>
              </a:buClr>
              <a:buSzPts val="1400"/>
              <a:buFont typeface="Arial"/>
              <a:buNone/>
            </a:pPr>
            <a:r>
              <a:rPr lang="en" sz="3000">
                <a:solidFill>
                  <a:srgbClr val="1ADE98"/>
                </a:solidFill>
                <a:latin typeface="Roboto Black"/>
                <a:ea typeface="Roboto Black"/>
                <a:cs typeface="Roboto Black"/>
                <a:sym typeface="Roboto Black"/>
              </a:rPr>
              <a:t>...and then you are done!</a:t>
            </a:r>
            <a:endParaRPr>
              <a:solidFill>
                <a:srgbClr val="1ADE98"/>
              </a:solidFill>
              <a:latin typeface="Roboto Black"/>
              <a:ea typeface="Roboto Black"/>
              <a:cs typeface="Roboto Black"/>
              <a:sym typeface="Robo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Divide and Conquer</a:t>
            </a:r>
            <a:endParaRPr b="0" i="0" sz="3400" u="none" cap="none" strike="noStrike">
              <a:solidFill>
                <a:srgbClr val="FFFFFF"/>
              </a:solidFill>
              <a:latin typeface="Roboto Black"/>
              <a:ea typeface="Roboto Black"/>
              <a:cs typeface="Roboto Black"/>
              <a:sym typeface="Roboto Black"/>
            </a:endParaRPr>
          </a:p>
        </p:txBody>
      </p:sp>
      <p:pic>
        <p:nvPicPr>
          <p:cNvPr id="275" name="Google Shape;275;p44"/>
          <p:cNvPicPr preferRelativeResize="0"/>
          <p:nvPr/>
        </p:nvPicPr>
        <p:blipFill>
          <a:blip r:embed="rId3">
            <a:alphaModFix/>
          </a:blip>
          <a:stretch>
            <a:fillRect/>
          </a:stretch>
        </p:blipFill>
        <p:spPr>
          <a:xfrm>
            <a:off x="890327" y="3145976"/>
            <a:ext cx="2563878" cy="1922902"/>
          </a:xfrm>
          <a:prstGeom prst="rect">
            <a:avLst/>
          </a:prstGeom>
          <a:noFill/>
          <a:ln>
            <a:noFill/>
          </a:ln>
        </p:spPr>
      </p:pic>
      <p:sp>
        <p:nvSpPr>
          <p:cNvPr id="276" name="Google Shape;276;p44"/>
          <p:cNvSpPr txBox="1"/>
          <p:nvPr/>
        </p:nvSpPr>
        <p:spPr>
          <a:xfrm>
            <a:off x="58850" y="2205800"/>
            <a:ext cx="49251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A</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lang="en" sz="2400"/>
              <a:t>One 2TB Intermediate Hard Drive</a:t>
            </a:r>
            <a:endParaRPr sz="2400"/>
          </a:p>
        </p:txBody>
      </p:sp>
      <p:sp>
        <p:nvSpPr>
          <p:cNvPr id="277" name="Google Shape;277;p44"/>
          <p:cNvSpPr txBox="1"/>
          <p:nvPr/>
        </p:nvSpPr>
        <p:spPr>
          <a:xfrm>
            <a:off x="5161800" y="2205800"/>
            <a:ext cx="33816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B</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lang="en" sz="2400"/>
              <a:t>Ten 128GB USB Drives</a:t>
            </a:r>
            <a:endParaRPr sz="2400"/>
          </a:p>
        </p:txBody>
      </p:sp>
      <p:pic>
        <p:nvPicPr>
          <p:cNvPr id="278" name="Google Shape;278;p44"/>
          <p:cNvPicPr preferRelativeResize="0"/>
          <p:nvPr/>
        </p:nvPicPr>
        <p:blipFill>
          <a:blip r:embed="rId4">
            <a:alphaModFix/>
          </a:blip>
          <a:stretch>
            <a:fillRect/>
          </a:stretch>
        </p:blipFill>
        <p:spPr>
          <a:xfrm>
            <a:off x="4522599" y="699000"/>
            <a:ext cx="772765" cy="1093126"/>
          </a:xfrm>
          <a:prstGeom prst="rect">
            <a:avLst/>
          </a:prstGeom>
          <a:noFill/>
          <a:ln>
            <a:noFill/>
          </a:ln>
        </p:spPr>
      </p:pic>
      <p:pic>
        <p:nvPicPr>
          <p:cNvPr id="279" name="Google Shape;279;p44"/>
          <p:cNvPicPr preferRelativeResize="0"/>
          <p:nvPr/>
        </p:nvPicPr>
        <p:blipFill>
          <a:blip r:embed="rId5">
            <a:alphaModFix/>
          </a:blip>
          <a:stretch>
            <a:fillRect/>
          </a:stretch>
        </p:blipFill>
        <p:spPr>
          <a:xfrm>
            <a:off x="2911500" y="861001"/>
            <a:ext cx="861000" cy="861000"/>
          </a:xfrm>
          <a:prstGeom prst="rect">
            <a:avLst/>
          </a:prstGeom>
          <a:noFill/>
          <a:ln>
            <a:noFill/>
          </a:ln>
        </p:spPr>
      </p:pic>
      <p:pic>
        <p:nvPicPr>
          <p:cNvPr id="280" name="Google Shape;280;p44"/>
          <p:cNvPicPr preferRelativeResize="0"/>
          <p:nvPr/>
        </p:nvPicPr>
        <p:blipFill>
          <a:blip r:embed="rId5">
            <a:alphaModFix/>
          </a:blip>
          <a:stretch>
            <a:fillRect/>
          </a:stretch>
        </p:blipFill>
        <p:spPr>
          <a:xfrm>
            <a:off x="6101400" y="931126"/>
            <a:ext cx="861000" cy="861000"/>
          </a:xfrm>
          <a:prstGeom prst="rect">
            <a:avLst/>
          </a:prstGeom>
          <a:noFill/>
          <a:ln>
            <a:noFill/>
          </a:ln>
        </p:spPr>
      </p:pic>
      <p:cxnSp>
        <p:nvCxnSpPr>
          <p:cNvPr id="281" name="Google Shape;281;p44"/>
          <p:cNvCxnSpPr/>
          <p:nvPr/>
        </p:nvCxnSpPr>
        <p:spPr>
          <a:xfrm flipH="1" rot="10800000">
            <a:off x="3772500" y="1285801"/>
            <a:ext cx="510300" cy="5700"/>
          </a:xfrm>
          <a:prstGeom prst="straightConnector1">
            <a:avLst/>
          </a:prstGeom>
          <a:noFill/>
          <a:ln cap="flat" cmpd="sng" w="76200">
            <a:solidFill>
              <a:schemeClr val="dk2"/>
            </a:solidFill>
            <a:prstDash val="solid"/>
            <a:round/>
            <a:headEnd len="med" w="med" type="none"/>
            <a:tailEnd len="med" w="med" type="triangle"/>
          </a:ln>
        </p:spPr>
      </p:cxnSp>
      <p:cxnSp>
        <p:nvCxnSpPr>
          <p:cNvPr id="282" name="Google Shape;282;p44"/>
          <p:cNvCxnSpPr/>
          <p:nvPr/>
        </p:nvCxnSpPr>
        <p:spPr>
          <a:xfrm flipH="1" rot="10800000">
            <a:off x="5443237" y="1285801"/>
            <a:ext cx="510300" cy="5700"/>
          </a:xfrm>
          <a:prstGeom prst="straightConnector1">
            <a:avLst/>
          </a:prstGeom>
          <a:noFill/>
          <a:ln cap="flat" cmpd="sng" w="76200">
            <a:solidFill>
              <a:schemeClr val="dk2"/>
            </a:solidFill>
            <a:prstDash val="solid"/>
            <a:round/>
            <a:headEnd len="med" w="med" type="none"/>
            <a:tailEnd len="med" w="med" type="triangle"/>
          </a:ln>
        </p:spPr>
      </p:cxnSp>
      <p:sp>
        <p:nvSpPr>
          <p:cNvPr id="283" name="Google Shape;283;p44"/>
          <p:cNvSpPr txBox="1"/>
          <p:nvPr/>
        </p:nvSpPr>
        <p:spPr>
          <a:xfrm>
            <a:off x="3715875" y="1883250"/>
            <a:ext cx="22377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 TB</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 1000 MB per Second</a:t>
            </a:r>
            <a:endParaRPr/>
          </a:p>
        </p:txBody>
      </p:sp>
      <p:grpSp>
        <p:nvGrpSpPr>
          <p:cNvPr id="284" name="Google Shape;284;p44"/>
          <p:cNvGrpSpPr/>
          <p:nvPr/>
        </p:nvGrpSpPr>
        <p:grpSpPr>
          <a:xfrm>
            <a:off x="4826048" y="3656987"/>
            <a:ext cx="4053100" cy="1042637"/>
            <a:chOff x="4654948" y="3715125"/>
            <a:chExt cx="4053100" cy="1042637"/>
          </a:xfrm>
        </p:grpSpPr>
        <p:pic>
          <p:nvPicPr>
            <p:cNvPr id="285" name="Google Shape;285;p44"/>
            <p:cNvPicPr preferRelativeResize="0"/>
            <p:nvPr/>
          </p:nvPicPr>
          <p:blipFill>
            <a:blip r:embed="rId6">
              <a:alphaModFix/>
            </a:blip>
            <a:stretch>
              <a:fillRect/>
            </a:stretch>
          </p:blipFill>
          <p:spPr>
            <a:xfrm>
              <a:off x="4654961" y="3715125"/>
              <a:ext cx="784250" cy="455624"/>
            </a:xfrm>
            <a:prstGeom prst="rect">
              <a:avLst/>
            </a:prstGeom>
            <a:noFill/>
            <a:ln>
              <a:noFill/>
            </a:ln>
          </p:spPr>
        </p:pic>
        <p:pic>
          <p:nvPicPr>
            <p:cNvPr id="286" name="Google Shape;286;p44"/>
            <p:cNvPicPr preferRelativeResize="0"/>
            <p:nvPr/>
          </p:nvPicPr>
          <p:blipFill>
            <a:blip r:embed="rId6">
              <a:alphaModFix/>
            </a:blip>
            <a:stretch>
              <a:fillRect/>
            </a:stretch>
          </p:blipFill>
          <p:spPr>
            <a:xfrm>
              <a:off x="5483161" y="3715137"/>
              <a:ext cx="784250" cy="455624"/>
            </a:xfrm>
            <a:prstGeom prst="rect">
              <a:avLst/>
            </a:prstGeom>
            <a:noFill/>
            <a:ln>
              <a:noFill/>
            </a:ln>
          </p:spPr>
        </p:pic>
        <p:pic>
          <p:nvPicPr>
            <p:cNvPr id="287" name="Google Shape;287;p44"/>
            <p:cNvPicPr preferRelativeResize="0"/>
            <p:nvPr/>
          </p:nvPicPr>
          <p:blipFill>
            <a:blip r:embed="rId6">
              <a:alphaModFix/>
            </a:blip>
            <a:stretch>
              <a:fillRect/>
            </a:stretch>
          </p:blipFill>
          <p:spPr>
            <a:xfrm>
              <a:off x="5483161" y="4302137"/>
              <a:ext cx="784250" cy="455624"/>
            </a:xfrm>
            <a:prstGeom prst="rect">
              <a:avLst/>
            </a:prstGeom>
            <a:noFill/>
            <a:ln>
              <a:noFill/>
            </a:ln>
          </p:spPr>
        </p:pic>
        <p:pic>
          <p:nvPicPr>
            <p:cNvPr id="288" name="Google Shape;288;p44"/>
            <p:cNvPicPr preferRelativeResize="0"/>
            <p:nvPr/>
          </p:nvPicPr>
          <p:blipFill>
            <a:blip r:embed="rId6">
              <a:alphaModFix/>
            </a:blip>
            <a:stretch>
              <a:fillRect/>
            </a:stretch>
          </p:blipFill>
          <p:spPr>
            <a:xfrm>
              <a:off x="6311348" y="3715125"/>
              <a:ext cx="784250" cy="455624"/>
            </a:xfrm>
            <a:prstGeom prst="rect">
              <a:avLst/>
            </a:prstGeom>
            <a:noFill/>
            <a:ln>
              <a:noFill/>
            </a:ln>
          </p:spPr>
        </p:pic>
        <p:pic>
          <p:nvPicPr>
            <p:cNvPr id="289" name="Google Shape;289;p44"/>
            <p:cNvPicPr preferRelativeResize="0"/>
            <p:nvPr/>
          </p:nvPicPr>
          <p:blipFill>
            <a:blip r:embed="rId6">
              <a:alphaModFix/>
            </a:blip>
            <a:stretch>
              <a:fillRect/>
            </a:stretch>
          </p:blipFill>
          <p:spPr>
            <a:xfrm>
              <a:off x="6311348" y="4302125"/>
              <a:ext cx="784250" cy="455624"/>
            </a:xfrm>
            <a:prstGeom prst="rect">
              <a:avLst/>
            </a:prstGeom>
            <a:noFill/>
            <a:ln>
              <a:noFill/>
            </a:ln>
          </p:spPr>
        </p:pic>
        <p:pic>
          <p:nvPicPr>
            <p:cNvPr id="290" name="Google Shape;290;p44"/>
            <p:cNvPicPr preferRelativeResize="0"/>
            <p:nvPr/>
          </p:nvPicPr>
          <p:blipFill>
            <a:blip r:embed="rId6">
              <a:alphaModFix/>
            </a:blip>
            <a:stretch>
              <a:fillRect/>
            </a:stretch>
          </p:blipFill>
          <p:spPr>
            <a:xfrm>
              <a:off x="4654948" y="4302125"/>
              <a:ext cx="784250" cy="455624"/>
            </a:xfrm>
            <a:prstGeom prst="rect">
              <a:avLst/>
            </a:prstGeom>
            <a:noFill/>
            <a:ln>
              <a:noFill/>
            </a:ln>
          </p:spPr>
        </p:pic>
        <p:pic>
          <p:nvPicPr>
            <p:cNvPr id="291" name="Google Shape;291;p44"/>
            <p:cNvPicPr preferRelativeResize="0"/>
            <p:nvPr/>
          </p:nvPicPr>
          <p:blipFill>
            <a:blip r:embed="rId6">
              <a:alphaModFix/>
            </a:blip>
            <a:stretch>
              <a:fillRect/>
            </a:stretch>
          </p:blipFill>
          <p:spPr>
            <a:xfrm>
              <a:off x="7923798" y="3715125"/>
              <a:ext cx="784250" cy="455624"/>
            </a:xfrm>
            <a:prstGeom prst="rect">
              <a:avLst/>
            </a:prstGeom>
            <a:noFill/>
            <a:ln>
              <a:noFill/>
            </a:ln>
          </p:spPr>
        </p:pic>
        <p:pic>
          <p:nvPicPr>
            <p:cNvPr id="292" name="Google Shape;292;p44"/>
            <p:cNvPicPr preferRelativeResize="0"/>
            <p:nvPr/>
          </p:nvPicPr>
          <p:blipFill>
            <a:blip r:embed="rId6">
              <a:alphaModFix/>
            </a:blip>
            <a:stretch>
              <a:fillRect/>
            </a:stretch>
          </p:blipFill>
          <p:spPr>
            <a:xfrm>
              <a:off x="7923798" y="4302125"/>
              <a:ext cx="784250" cy="455624"/>
            </a:xfrm>
            <a:prstGeom prst="rect">
              <a:avLst/>
            </a:prstGeom>
            <a:noFill/>
            <a:ln>
              <a:noFill/>
            </a:ln>
          </p:spPr>
        </p:pic>
        <p:pic>
          <p:nvPicPr>
            <p:cNvPr id="293" name="Google Shape;293;p44"/>
            <p:cNvPicPr preferRelativeResize="0"/>
            <p:nvPr/>
          </p:nvPicPr>
          <p:blipFill>
            <a:blip r:embed="rId6">
              <a:alphaModFix/>
            </a:blip>
            <a:stretch>
              <a:fillRect/>
            </a:stretch>
          </p:blipFill>
          <p:spPr>
            <a:xfrm>
              <a:off x="7139548" y="3715125"/>
              <a:ext cx="784250" cy="455624"/>
            </a:xfrm>
            <a:prstGeom prst="rect">
              <a:avLst/>
            </a:prstGeom>
            <a:noFill/>
            <a:ln>
              <a:noFill/>
            </a:ln>
          </p:spPr>
        </p:pic>
        <p:pic>
          <p:nvPicPr>
            <p:cNvPr id="294" name="Google Shape;294;p44"/>
            <p:cNvPicPr preferRelativeResize="0"/>
            <p:nvPr/>
          </p:nvPicPr>
          <p:blipFill>
            <a:blip r:embed="rId6">
              <a:alphaModFix/>
            </a:blip>
            <a:stretch>
              <a:fillRect/>
            </a:stretch>
          </p:blipFill>
          <p:spPr>
            <a:xfrm>
              <a:off x="7139548" y="4302137"/>
              <a:ext cx="784250" cy="455624"/>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Divide and Conquer</a:t>
            </a:r>
            <a:endParaRPr b="0" i="0" sz="3400" u="none" cap="none" strike="noStrike">
              <a:solidFill>
                <a:srgbClr val="FFFFFF"/>
              </a:solidFill>
              <a:latin typeface="Roboto Black"/>
              <a:ea typeface="Roboto Black"/>
              <a:cs typeface="Roboto Black"/>
              <a:sym typeface="Roboto Black"/>
            </a:endParaRPr>
          </a:p>
        </p:txBody>
      </p:sp>
      <p:sp>
        <p:nvSpPr>
          <p:cNvPr id="300" name="Google Shape;300;p45"/>
          <p:cNvSpPr txBox="1"/>
          <p:nvPr/>
        </p:nvSpPr>
        <p:spPr>
          <a:xfrm>
            <a:off x="58850" y="3140025"/>
            <a:ext cx="3819000" cy="3744600"/>
          </a:xfrm>
          <a:prstGeom prst="rect">
            <a:avLst/>
          </a:prstGeom>
          <a:noFill/>
          <a:ln>
            <a:noFill/>
          </a:ln>
        </p:spPr>
        <p:txBody>
          <a:bodyPr anchorCtr="0" anchor="t" bIns="40750" lIns="81550" spcFirstLastPara="1" rIns="81550" wrap="square" tIns="40750">
            <a:noAutofit/>
          </a:bodyPr>
          <a:lstStyle/>
          <a:p>
            <a:pPr indent="0" lvl="0" marL="0" marR="0" rtl="0" algn="ctr">
              <a:lnSpc>
                <a:spcPct val="100000"/>
              </a:lnSpc>
              <a:spcBef>
                <a:spcPts val="0"/>
              </a:spcBef>
              <a:spcAft>
                <a:spcPts val="0"/>
              </a:spcAft>
              <a:buClr>
                <a:srgbClr val="FFFFFF"/>
              </a:buClr>
              <a:buSzPts val="1400"/>
              <a:buFont typeface="Arial"/>
              <a:buNone/>
            </a:pPr>
            <a:r>
              <a:t/>
            </a:r>
            <a:endParaRPr>
              <a:solidFill>
                <a:srgbClr val="16264D"/>
              </a:solidFill>
              <a:latin typeface="Roboto Black"/>
              <a:ea typeface="Roboto Black"/>
              <a:cs typeface="Roboto Black"/>
              <a:sym typeface="Roboto Black"/>
            </a:endParaRPr>
          </a:p>
          <a:p>
            <a:pPr indent="0" lvl="0" marL="0" marR="0" rtl="0" algn="ctr">
              <a:lnSpc>
                <a:spcPct val="100000"/>
              </a:lnSpc>
              <a:spcBef>
                <a:spcPts val="0"/>
              </a:spcBef>
              <a:spcAft>
                <a:spcPts val="0"/>
              </a:spcAft>
              <a:buNone/>
            </a:pPr>
            <a:r>
              <a:rPr lang="en">
                <a:solidFill>
                  <a:srgbClr val="16264D"/>
                </a:solidFill>
                <a:latin typeface="Roboto"/>
                <a:ea typeface="Roboto"/>
                <a:cs typeface="Roboto"/>
                <a:sym typeface="Roboto"/>
              </a:rPr>
              <a:t>Moving 1000000 MB at 1000 MB per second takes:</a:t>
            </a:r>
            <a:endParaRPr>
              <a:solidFill>
                <a:srgbClr val="16264D"/>
              </a:solidFill>
              <a:latin typeface="Roboto"/>
              <a:ea typeface="Roboto"/>
              <a:cs typeface="Roboto"/>
              <a:sym typeface="Roboto"/>
            </a:endParaRPr>
          </a:p>
          <a:p>
            <a:pPr indent="0" lvl="0" marL="0" marR="0" rtl="0" algn="ctr">
              <a:lnSpc>
                <a:spcPct val="100000"/>
              </a:lnSpc>
              <a:spcBef>
                <a:spcPts val="0"/>
              </a:spcBef>
              <a:spcAft>
                <a:spcPts val="0"/>
              </a:spcAft>
              <a:buNone/>
            </a:pPr>
            <a:r>
              <a:t/>
            </a:r>
            <a:endParaRPr>
              <a:solidFill>
                <a:srgbClr val="16264D"/>
              </a:solidFill>
              <a:latin typeface="Roboto"/>
              <a:ea typeface="Roboto"/>
              <a:cs typeface="Roboto"/>
              <a:sym typeface="Roboto"/>
            </a:endParaRPr>
          </a:p>
          <a:p>
            <a:pPr indent="0" lvl="0" marL="0" marR="0" rtl="0" algn="ctr">
              <a:lnSpc>
                <a:spcPct val="100000"/>
              </a:lnSpc>
              <a:spcBef>
                <a:spcPts val="0"/>
              </a:spcBef>
              <a:spcAft>
                <a:spcPts val="0"/>
              </a:spcAft>
              <a:buNone/>
            </a:pPr>
            <a:r>
              <a:rPr lang="en">
                <a:solidFill>
                  <a:srgbClr val="16264D"/>
                </a:solidFill>
                <a:latin typeface="Roboto"/>
                <a:ea typeface="Roboto"/>
                <a:cs typeface="Roboto"/>
                <a:sym typeface="Roboto"/>
              </a:rPr>
              <a:t>1000 seconds (or 16.7 minutes)</a:t>
            </a:r>
            <a:endParaRPr>
              <a:solidFill>
                <a:srgbClr val="16264D"/>
              </a:solidFill>
              <a:latin typeface="Roboto"/>
              <a:ea typeface="Roboto"/>
              <a:cs typeface="Roboto"/>
              <a:sym typeface="Roboto"/>
            </a:endParaRPr>
          </a:p>
          <a:p>
            <a:pPr indent="0" lvl="0" marL="0" marR="0" rtl="0" algn="ctr">
              <a:lnSpc>
                <a:spcPct val="100000"/>
              </a:lnSpc>
              <a:spcBef>
                <a:spcPts val="0"/>
              </a:spcBef>
              <a:spcAft>
                <a:spcPts val="0"/>
              </a:spcAft>
              <a:buNone/>
            </a:pPr>
            <a:r>
              <a:t/>
            </a:r>
            <a:endParaRPr>
              <a:solidFill>
                <a:srgbClr val="16264D"/>
              </a:solidFill>
              <a:latin typeface="Roboto"/>
              <a:ea typeface="Roboto"/>
              <a:cs typeface="Roboto"/>
              <a:sym typeface="Roboto"/>
            </a:endParaRPr>
          </a:p>
          <a:p>
            <a:pPr indent="0" lvl="0" marL="0" marR="0" rtl="0" algn="ctr">
              <a:lnSpc>
                <a:spcPct val="100000"/>
              </a:lnSpc>
              <a:spcBef>
                <a:spcPts val="0"/>
              </a:spcBef>
              <a:spcAft>
                <a:spcPts val="0"/>
              </a:spcAft>
              <a:buNone/>
            </a:pPr>
            <a:r>
              <a:rPr lang="en">
                <a:solidFill>
                  <a:srgbClr val="16264D"/>
                </a:solidFill>
                <a:latin typeface="Roboto"/>
                <a:ea typeface="Roboto"/>
                <a:cs typeface="Roboto"/>
                <a:sym typeface="Roboto"/>
              </a:rPr>
              <a:t>Giving time for downloading to drive and uploading to computer, total time would be roughly 34 minutes</a:t>
            </a:r>
            <a:endParaRPr>
              <a:solidFill>
                <a:srgbClr val="16264D"/>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6264D"/>
              </a:solidFill>
              <a:latin typeface="Roboto"/>
              <a:ea typeface="Roboto"/>
              <a:cs typeface="Roboto"/>
              <a:sym typeface="Roboto"/>
            </a:endParaRPr>
          </a:p>
          <a:p>
            <a:pPr indent="0" lvl="0" marL="0" marR="0" rtl="0" algn="l">
              <a:lnSpc>
                <a:spcPct val="100000"/>
              </a:lnSpc>
              <a:spcBef>
                <a:spcPts val="0"/>
              </a:spcBef>
              <a:spcAft>
                <a:spcPts val="0"/>
              </a:spcAft>
              <a:buNone/>
            </a:pPr>
            <a:r>
              <a:t/>
            </a:r>
            <a:endParaRPr sz="1800">
              <a:solidFill>
                <a:srgbClr val="16264D"/>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t/>
            </a:r>
            <a:endParaRPr sz="1800">
              <a:solidFill>
                <a:srgbClr val="16264D"/>
              </a:solidFill>
              <a:latin typeface="Roboto Black"/>
              <a:ea typeface="Roboto Black"/>
              <a:cs typeface="Roboto Black"/>
              <a:sym typeface="Roboto Black"/>
            </a:endParaRPr>
          </a:p>
          <a:p>
            <a:pPr indent="0" lvl="0" marL="457200" marR="0" rtl="0" algn="l">
              <a:lnSpc>
                <a:spcPct val="100000"/>
              </a:lnSpc>
              <a:spcBef>
                <a:spcPts val="0"/>
              </a:spcBef>
              <a:spcAft>
                <a:spcPts val="0"/>
              </a:spcAft>
              <a:buNone/>
            </a:pPr>
            <a:r>
              <a:t/>
            </a:r>
            <a:endParaRPr sz="1800">
              <a:solidFill>
                <a:srgbClr val="16264D"/>
              </a:solidFill>
              <a:latin typeface="Roboto Black"/>
              <a:ea typeface="Roboto Black"/>
              <a:cs typeface="Roboto Black"/>
              <a:sym typeface="Roboto Black"/>
            </a:endParaRPr>
          </a:p>
        </p:txBody>
      </p:sp>
      <p:grpSp>
        <p:nvGrpSpPr>
          <p:cNvPr id="301" name="Google Shape;301;p45"/>
          <p:cNvGrpSpPr/>
          <p:nvPr/>
        </p:nvGrpSpPr>
        <p:grpSpPr>
          <a:xfrm>
            <a:off x="4247998" y="1638825"/>
            <a:ext cx="4053100" cy="1042637"/>
            <a:chOff x="4654948" y="3715125"/>
            <a:chExt cx="4053100" cy="1042637"/>
          </a:xfrm>
        </p:grpSpPr>
        <p:pic>
          <p:nvPicPr>
            <p:cNvPr id="302" name="Google Shape;302;p45"/>
            <p:cNvPicPr preferRelativeResize="0"/>
            <p:nvPr/>
          </p:nvPicPr>
          <p:blipFill>
            <a:blip r:embed="rId3">
              <a:alphaModFix/>
            </a:blip>
            <a:stretch>
              <a:fillRect/>
            </a:stretch>
          </p:blipFill>
          <p:spPr>
            <a:xfrm>
              <a:off x="4654961" y="3715125"/>
              <a:ext cx="784250" cy="455624"/>
            </a:xfrm>
            <a:prstGeom prst="rect">
              <a:avLst/>
            </a:prstGeom>
            <a:noFill/>
            <a:ln>
              <a:noFill/>
            </a:ln>
          </p:spPr>
        </p:pic>
        <p:pic>
          <p:nvPicPr>
            <p:cNvPr id="303" name="Google Shape;303;p45"/>
            <p:cNvPicPr preferRelativeResize="0"/>
            <p:nvPr/>
          </p:nvPicPr>
          <p:blipFill>
            <a:blip r:embed="rId3">
              <a:alphaModFix/>
            </a:blip>
            <a:stretch>
              <a:fillRect/>
            </a:stretch>
          </p:blipFill>
          <p:spPr>
            <a:xfrm>
              <a:off x="5483161" y="3715137"/>
              <a:ext cx="784250" cy="455624"/>
            </a:xfrm>
            <a:prstGeom prst="rect">
              <a:avLst/>
            </a:prstGeom>
            <a:noFill/>
            <a:ln>
              <a:noFill/>
            </a:ln>
          </p:spPr>
        </p:pic>
        <p:pic>
          <p:nvPicPr>
            <p:cNvPr id="304" name="Google Shape;304;p45"/>
            <p:cNvPicPr preferRelativeResize="0"/>
            <p:nvPr/>
          </p:nvPicPr>
          <p:blipFill>
            <a:blip r:embed="rId3">
              <a:alphaModFix/>
            </a:blip>
            <a:stretch>
              <a:fillRect/>
            </a:stretch>
          </p:blipFill>
          <p:spPr>
            <a:xfrm>
              <a:off x="5483161" y="4302137"/>
              <a:ext cx="784250" cy="455624"/>
            </a:xfrm>
            <a:prstGeom prst="rect">
              <a:avLst/>
            </a:prstGeom>
            <a:noFill/>
            <a:ln>
              <a:noFill/>
            </a:ln>
          </p:spPr>
        </p:pic>
        <p:pic>
          <p:nvPicPr>
            <p:cNvPr id="305" name="Google Shape;305;p45"/>
            <p:cNvPicPr preferRelativeResize="0"/>
            <p:nvPr/>
          </p:nvPicPr>
          <p:blipFill>
            <a:blip r:embed="rId3">
              <a:alphaModFix/>
            </a:blip>
            <a:stretch>
              <a:fillRect/>
            </a:stretch>
          </p:blipFill>
          <p:spPr>
            <a:xfrm>
              <a:off x="6311348" y="3715125"/>
              <a:ext cx="784250" cy="455624"/>
            </a:xfrm>
            <a:prstGeom prst="rect">
              <a:avLst/>
            </a:prstGeom>
            <a:noFill/>
            <a:ln>
              <a:noFill/>
            </a:ln>
          </p:spPr>
        </p:pic>
        <p:pic>
          <p:nvPicPr>
            <p:cNvPr id="306" name="Google Shape;306;p45"/>
            <p:cNvPicPr preferRelativeResize="0"/>
            <p:nvPr/>
          </p:nvPicPr>
          <p:blipFill>
            <a:blip r:embed="rId3">
              <a:alphaModFix/>
            </a:blip>
            <a:stretch>
              <a:fillRect/>
            </a:stretch>
          </p:blipFill>
          <p:spPr>
            <a:xfrm>
              <a:off x="6311348" y="4302125"/>
              <a:ext cx="784250" cy="455624"/>
            </a:xfrm>
            <a:prstGeom prst="rect">
              <a:avLst/>
            </a:prstGeom>
            <a:noFill/>
            <a:ln>
              <a:noFill/>
            </a:ln>
          </p:spPr>
        </p:pic>
        <p:pic>
          <p:nvPicPr>
            <p:cNvPr id="307" name="Google Shape;307;p45"/>
            <p:cNvPicPr preferRelativeResize="0"/>
            <p:nvPr/>
          </p:nvPicPr>
          <p:blipFill>
            <a:blip r:embed="rId3">
              <a:alphaModFix/>
            </a:blip>
            <a:stretch>
              <a:fillRect/>
            </a:stretch>
          </p:blipFill>
          <p:spPr>
            <a:xfrm>
              <a:off x="4654948" y="4302125"/>
              <a:ext cx="784250" cy="455624"/>
            </a:xfrm>
            <a:prstGeom prst="rect">
              <a:avLst/>
            </a:prstGeom>
            <a:noFill/>
            <a:ln>
              <a:noFill/>
            </a:ln>
          </p:spPr>
        </p:pic>
        <p:pic>
          <p:nvPicPr>
            <p:cNvPr id="308" name="Google Shape;308;p45"/>
            <p:cNvPicPr preferRelativeResize="0"/>
            <p:nvPr/>
          </p:nvPicPr>
          <p:blipFill>
            <a:blip r:embed="rId3">
              <a:alphaModFix/>
            </a:blip>
            <a:stretch>
              <a:fillRect/>
            </a:stretch>
          </p:blipFill>
          <p:spPr>
            <a:xfrm>
              <a:off x="7923798" y="3715125"/>
              <a:ext cx="784250" cy="455624"/>
            </a:xfrm>
            <a:prstGeom prst="rect">
              <a:avLst/>
            </a:prstGeom>
            <a:noFill/>
            <a:ln>
              <a:noFill/>
            </a:ln>
          </p:spPr>
        </p:pic>
        <p:pic>
          <p:nvPicPr>
            <p:cNvPr id="309" name="Google Shape;309;p45"/>
            <p:cNvPicPr preferRelativeResize="0"/>
            <p:nvPr/>
          </p:nvPicPr>
          <p:blipFill>
            <a:blip r:embed="rId3">
              <a:alphaModFix/>
            </a:blip>
            <a:stretch>
              <a:fillRect/>
            </a:stretch>
          </p:blipFill>
          <p:spPr>
            <a:xfrm>
              <a:off x="7923798" y="4302125"/>
              <a:ext cx="784250" cy="455624"/>
            </a:xfrm>
            <a:prstGeom prst="rect">
              <a:avLst/>
            </a:prstGeom>
            <a:noFill/>
            <a:ln>
              <a:noFill/>
            </a:ln>
          </p:spPr>
        </p:pic>
        <p:pic>
          <p:nvPicPr>
            <p:cNvPr id="310" name="Google Shape;310;p45"/>
            <p:cNvPicPr preferRelativeResize="0"/>
            <p:nvPr/>
          </p:nvPicPr>
          <p:blipFill>
            <a:blip r:embed="rId3">
              <a:alphaModFix/>
            </a:blip>
            <a:stretch>
              <a:fillRect/>
            </a:stretch>
          </p:blipFill>
          <p:spPr>
            <a:xfrm>
              <a:off x="7139548" y="3715125"/>
              <a:ext cx="784250" cy="455624"/>
            </a:xfrm>
            <a:prstGeom prst="rect">
              <a:avLst/>
            </a:prstGeom>
            <a:noFill/>
            <a:ln>
              <a:noFill/>
            </a:ln>
          </p:spPr>
        </p:pic>
        <p:pic>
          <p:nvPicPr>
            <p:cNvPr id="311" name="Google Shape;311;p45"/>
            <p:cNvPicPr preferRelativeResize="0"/>
            <p:nvPr/>
          </p:nvPicPr>
          <p:blipFill>
            <a:blip r:embed="rId3">
              <a:alphaModFix/>
            </a:blip>
            <a:stretch>
              <a:fillRect/>
            </a:stretch>
          </p:blipFill>
          <p:spPr>
            <a:xfrm>
              <a:off x="7139548" y="4302137"/>
              <a:ext cx="784250" cy="455624"/>
            </a:xfrm>
            <a:prstGeom prst="rect">
              <a:avLst/>
            </a:prstGeom>
            <a:noFill/>
            <a:ln>
              <a:noFill/>
            </a:ln>
          </p:spPr>
        </p:pic>
      </p:grpSp>
      <p:pic>
        <p:nvPicPr>
          <p:cNvPr id="312" name="Google Shape;312;p45"/>
          <p:cNvPicPr preferRelativeResize="0"/>
          <p:nvPr/>
        </p:nvPicPr>
        <p:blipFill>
          <a:blip r:embed="rId4">
            <a:alphaModFix/>
          </a:blip>
          <a:stretch>
            <a:fillRect/>
          </a:stretch>
        </p:blipFill>
        <p:spPr>
          <a:xfrm>
            <a:off x="686414" y="1424726"/>
            <a:ext cx="2563878" cy="1922902"/>
          </a:xfrm>
          <a:prstGeom prst="rect">
            <a:avLst/>
          </a:prstGeom>
          <a:noFill/>
          <a:ln>
            <a:noFill/>
          </a:ln>
        </p:spPr>
      </p:pic>
      <p:sp>
        <p:nvSpPr>
          <p:cNvPr id="313" name="Google Shape;313;p45"/>
          <p:cNvSpPr txBox="1"/>
          <p:nvPr/>
        </p:nvSpPr>
        <p:spPr>
          <a:xfrm>
            <a:off x="4248000" y="3140025"/>
            <a:ext cx="4479600" cy="20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6264D"/>
                </a:solidFill>
                <a:latin typeface="Roboto"/>
                <a:ea typeface="Roboto"/>
                <a:cs typeface="Roboto"/>
                <a:sym typeface="Roboto"/>
              </a:rPr>
              <a:t>Dividing the file between each USB drive means each has to transfer 100 GB (or 100000 MB).</a:t>
            </a:r>
            <a:endParaRPr>
              <a:solidFill>
                <a:srgbClr val="16264D"/>
              </a:solidFill>
              <a:latin typeface="Roboto"/>
              <a:ea typeface="Roboto"/>
              <a:cs typeface="Roboto"/>
              <a:sym typeface="Roboto"/>
            </a:endParaRPr>
          </a:p>
          <a:p>
            <a:pPr indent="0" lvl="0" marL="0" rtl="0" algn="ctr">
              <a:spcBef>
                <a:spcPts val="0"/>
              </a:spcBef>
              <a:spcAft>
                <a:spcPts val="0"/>
              </a:spcAft>
              <a:buNone/>
            </a:pPr>
            <a:r>
              <a:t/>
            </a:r>
            <a:endParaRPr>
              <a:solidFill>
                <a:srgbClr val="16264D"/>
              </a:solidFill>
              <a:latin typeface="Roboto"/>
              <a:ea typeface="Roboto"/>
              <a:cs typeface="Roboto"/>
              <a:sym typeface="Roboto"/>
            </a:endParaRPr>
          </a:p>
          <a:p>
            <a:pPr indent="0" lvl="0" marL="0" rtl="0" algn="ctr">
              <a:spcBef>
                <a:spcPts val="0"/>
              </a:spcBef>
              <a:spcAft>
                <a:spcPts val="0"/>
              </a:spcAft>
              <a:buNone/>
            </a:pPr>
            <a:r>
              <a:rPr lang="en">
                <a:solidFill>
                  <a:srgbClr val="16264D"/>
                </a:solidFill>
                <a:latin typeface="Roboto"/>
                <a:ea typeface="Roboto"/>
                <a:cs typeface="Roboto"/>
                <a:sym typeface="Roboto"/>
              </a:rPr>
              <a:t>At 1000 MB per second this will take 100 seconds (or 1.7 minutes).</a:t>
            </a:r>
            <a:endParaRPr>
              <a:solidFill>
                <a:srgbClr val="16264D"/>
              </a:solidFill>
              <a:latin typeface="Roboto"/>
              <a:ea typeface="Roboto"/>
              <a:cs typeface="Roboto"/>
              <a:sym typeface="Roboto"/>
            </a:endParaRPr>
          </a:p>
          <a:p>
            <a:pPr indent="0" lvl="0" marL="0" rtl="0" algn="ctr">
              <a:spcBef>
                <a:spcPts val="0"/>
              </a:spcBef>
              <a:spcAft>
                <a:spcPts val="0"/>
              </a:spcAft>
              <a:buNone/>
            </a:pPr>
            <a:r>
              <a:t/>
            </a:r>
            <a:endParaRPr>
              <a:solidFill>
                <a:srgbClr val="16264D"/>
              </a:solidFill>
              <a:latin typeface="Roboto"/>
              <a:ea typeface="Roboto"/>
              <a:cs typeface="Roboto"/>
              <a:sym typeface="Roboto"/>
            </a:endParaRPr>
          </a:p>
          <a:p>
            <a:pPr indent="0" lvl="0" marL="0" rtl="0" algn="ctr">
              <a:spcBef>
                <a:spcPts val="0"/>
              </a:spcBef>
              <a:spcAft>
                <a:spcPts val="0"/>
              </a:spcAft>
              <a:buNone/>
            </a:pPr>
            <a:r>
              <a:rPr lang="en">
                <a:solidFill>
                  <a:srgbClr val="16264D"/>
                </a:solidFill>
                <a:latin typeface="Roboto"/>
                <a:ea typeface="Roboto"/>
                <a:cs typeface="Roboto"/>
                <a:sym typeface="Roboto"/>
              </a:rPr>
              <a:t>Given each drive is working simultaneously, downloading to drive and uploading to computer would take roughly 3.4 minutes</a:t>
            </a:r>
            <a:endParaRPr>
              <a:solidFill>
                <a:srgbClr val="16264D"/>
              </a:solidFill>
              <a:latin typeface="Roboto"/>
              <a:ea typeface="Roboto"/>
              <a:cs typeface="Roboto"/>
              <a:sym typeface="Roboto"/>
            </a:endParaRPr>
          </a:p>
        </p:txBody>
      </p:sp>
      <p:sp>
        <p:nvSpPr>
          <p:cNvPr id="314" name="Google Shape;314;p45"/>
          <p:cNvSpPr txBox="1"/>
          <p:nvPr/>
        </p:nvSpPr>
        <p:spPr>
          <a:xfrm>
            <a:off x="3072000" y="911250"/>
            <a:ext cx="3000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6264D"/>
                </a:solidFill>
                <a:latin typeface="Roboto Black"/>
                <a:ea typeface="Roboto Black"/>
                <a:cs typeface="Roboto Black"/>
                <a:sym typeface="Roboto Black"/>
              </a:rPr>
              <a:t>1 TB = 1 000 000 MB</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Big Data in Your Role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Using Big Data</a:t>
            </a:r>
            <a:endParaRPr b="0" i="0" sz="3400" u="none" cap="none" strike="noStrike">
              <a:solidFill>
                <a:srgbClr val="FFFFFF"/>
              </a:solidFill>
              <a:latin typeface="Roboto Black"/>
              <a:ea typeface="Roboto Black"/>
              <a:cs typeface="Roboto Black"/>
              <a:sym typeface="Roboto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(and Disadvantages)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Advantages</a:t>
            </a:r>
            <a:endParaRPr b="0" i="0" sz="3400" u="none" cap="none" strike="noStrike">
              <a:solidFill>
                <a:srgbClr val="FFFFFF"/>
              </a:solidFill>
              <a:latin typeface="Roboto Black"/>
              <a:ea typeface="Roboto Black"/>
              <a:cs typeface="Roboto Black"/>
              <a:sym typeface="Roboto Black"/>
            </a:endParaRPr>
          </a:p>
        </p:txBody>
      </p:sp>
      <p:sp>
        <p:nvSpPr>
          <p:cNvPr id="335" name="Google Shape;335;p49"/>
          <p:cNvSpPr txBox="1"/>
          <p:nvPr/>
        </p:nvSpPr>
        <p:spPr>
          <a:xfrm>
            <a:off x="414450" y="1605950"/>
            <a:ext cx="8488500" cy="3041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Ability to access and process large quantities of data quickly</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Analysis run on larger datasets will be more reliable, representative and accurate</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Faster analysis leads to a reduction in human hours required saving money for the business</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 sz="2000">
                <a:latin typeface="Roboto"/>
                <a:ea typeface="Roboto"/>
                <a:cs typeface="Roboto"/>
                <a:sym typeface="Roboto"/>
              </a:rPr>
              <a:t>Projects finished in shorter time frames can lead to increased reputation amongst customers and products being brought to market.</a:t>
            </a:r>
            <a:endParaRPr sz="20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nvSpPr>
        <p:spPr>
          <a:xfrm>
            <a:off x="58851" y="0"/>
            <a:ext cx="29976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Disadvantages</a:t>
            </a:r>
            <a:endParaRPr b="0" i="0" sz="3400" u="none" cap="none" strike="noStrike">
              <a:solidFill>
                <a:srgbClr val="FFFFFF"/>
              </a:solidFill>
              <a:latin typeface="Roboto Black"/>
              <a:ea typeface="Roboto Black"/>
              <a:cs typeface="Roboto Black"/>
              <a:sym typeface="Roboto Black"/>
            </a:endParaRPr>
          </a:p>
        </p:txBody>
      </p:sp>
      <p:sp>
        <p:nvSpPr>
          <p:cNvPr id="341" name="Google Shape;341;p50"/>
          <p:cNvSpPr txBox="1"/>
          <p:nvPr/>
        </p:nvSpPr>
        <p:spPr>
          <a:xfrm>
            <a:off x="310825" y="1517150"/>
            <a:ext cx="8629200" cy="168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Big Data technologies only provide a small amount of free querying before they start charging and costs can rack up quickly</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Therefore, you do not have time to play around or make mistakes- time literally is money</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Using Big Data requires a degree of expertise from the user, you should not use it if you are not confident</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The very nature of Big Data means you are exporting data externally from your company, this brings in </a:t>
            </a:r>
            <a:r>
              <a:rPr lang="en" sz="1800">
                <a:latin typeface="Roboto"/>
                <a:ea typeface="Roboto"/>
                <a:cs typeface="Roboto"/>
                <a:sym typeface="Roboto"/>
              </a:rPr>
              <a:t>cybersecurity</a:t>
            </a:r>
            <a:r>
              <a:rPr lang="en" sz="1800">
                <a:latin typeface="Roboto"/>
                <a:ea typeface="Roboto"/>
                <a:cs typeface="Roboto"/>
                <a:sym typeface="Roboto"/>
              </a:rPr>
              <a:t> risks and GDPR </a:t>
            </a:r>
            <a:r>
              <a:rPr lang="en" sz="1800">
                <a:latin typeface="Roboto"/>
                <a:ea typeface="Roboto"/>
                <a:cs typeface="Roboto"/>
                <a:sym typeface="Roboto"/>
              </a:rPr>
              <a:t>compliance</a:t>
            </a:r>
            <a:r>
              <a:rPr lang="en" sz="1800">
                <a:latin typeface="Roboto"/>
                <a:ea typeface="Roboto"/>
                <a:cs typeface="Roboto"/>
                <a:sym typeface="Roboto"/>
              </a:rPr>
              <a:t>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Your company will require the correct hardware (can be expensive) to run</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It can be challenging to integrate Big Data output into your system</a:t>
            </a:r>
            <a:endParaRPr sz="18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nvSpPr>
        <p:spPr>
          <a:xfrm>
            <a:off x="58851" y="0"/>
            <a:ext cx="29976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Activity </a:t>
            </a:r>
            <a:endParaRPr b="0" i="0" sz="3400" u="none" cap="none" strike="noStrike">
              <a:solidFill>
                <a:srgbClr val="FFFFFF"/>
              </a:solidFill>
              <a:latin typeface="Roboto Black"/>
              <a:ea typeface="Roboto Black"/>
              <a:cs typeface="Roboto Black"/>
              <a:sym typeface="Roboto Black"/>
            </a:endParaRPr>
          </a:p>
        </p:txBody>
      </p:sp>
      <p:sp>
        <p:nvSpPr>
          <p:cNvPr id="347" name="Google Shape;347;p51"/>
          <p:cNvSpPr txBox="1"/>
          <p:nvPr/>
        </p:nvSpPr>
        <p:spPr>
          <a:xfrm>
            <a:off x="1102700" y="1946400"/>
            <a:ext cx="6786600" cy="24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Roboto"/>
                <a:ea typeface="Roboto"/>
                <a:cs typeface="Roboto"/>
                <a:sym typeface="Roboto"/>
              </a:rPr>
              <a:t>In breakout rooms, read and discuss the following article:</a:t>
            </a:r>
            <a:endParaRPr b="1" sz="1700">
              <a:latin typeface="Roboto"/>
              <a:ea typeface="Roboto"/>
              <a:cs typeface="Roboto"/>
              <a:sym typeface="Roboto"/>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https://www.datamation.com/big-data/big-data-pros-and-cons.html</a:t>
            </a:r>
            <a:endParaRPr/>
          </a:p>
          <a:p>
            <a:pPr indent="0" lvl="0" marL="0" rtl="0" algn="ctr">
              <a:spcBef>
                <a:spcPts val="0"/>
              </a:spcBef>
              <a:spcAft>
                <a:spcPts val="0"/>
              </a:spcAft>
              <a:buNone/>
            </a:pPr>
            <a:r>
              <a:t/>
            </a:r>
            <a:endParaRPr/>
          </a:p>
          <a:p>
            <a:pPr indent="-317500" lvl="0" marL="457200" rtl="0" algn="ctr">
              <a:spcBef>
                <a:spcPts val="0"/>
              </a:spcBef>
              <a:spcAft>
                <a:spcPts val="0"/>
              </a:spcAft>
              <a:buSzPts val="1400"/>
              <a:buFont typeface="Roboto"/>
              <a:buChar char="●"/>
            </a:pPr>
            <a:r>
              <a:rPr lang="en">
                <a:latin typeface="Roboto"/>
                <a:ea typeface="Roboto"/>
                <a:cs typeface="Roboto"/>
                <a:sym typeface="Roboto"/>
              </a:rPr>
              <a:t>Do you agree with what has been written?</a:t>
            </a:r>
            <a:endParaRPr>
              <a:latin typeface="Roboto"/>
              <a:ea typeface="Roboto"/>
              <a:cs typeface="Roboto"/>
              <a:sym typeface="Roboto"/>
            </a:endParaRPr>
          </a:p>
          <a:p>
            <a:pPr indent="-317500" lvl="0" marL="457200" rtl="0" algn="ctr">
              <a:spcBef>
                <a:spcPts val="0"/>
              </a:spcBef>
              <a:spcAft>
                <a:spcPts val="0"/>
              </a:spcAft>
              <a:buSzPts val="1400"/>
              <a:buFont typeface="Roboto"/>
              <a:buChar char="●"/>
            </a:pPr>
            <a:r>
              <a:rPr lang="en">
                <a:latin typeface="Roboto"/>
                <a:ea typeface="Roboto"/>
                <a:cs typeface="Roboto"/>
                <a:sym typeface="Roboto"/>
              </a:rPr>
              <a:t>Can you find other articles which support or argue against the use of big data technologies?</a:t>
            </a:r>
            <a:endParaRPr>
              <a:latin typeface="Roboto"/>
              <a:ea typeface="Roboto"/>
              <a:cs typeface="Roboto"/>
              <a:sym typeface="Roboto"/>
            </a:endParaRPr>
          </a:p>
          <a:p>
            <a:pPr indent="-317500" lvl="0" marL="457200" rtl="0" algn="ctr">
              <a:spcBef>
                <a:spcPts val="0"/>
              </a:spcBef>
              <a:spcAft>
                <a:spcPts val="0"/>
              </a:spcAft>
              <a:buSzPts val="1400"/>
              <a:buFont typeface="Roboto"/>
              <a:buChar char="●"/>
            </a:pPr>
            <a:r>
              <a:rPr lang="en">
                <a:latin typeface="Roboto"/>
                <a:ea typeface="Roboto"/>
                <a:cs typeface="Roboto"/>
                <a:sym typeface="Roboto"/>
              </a:rPr>
              <a:t>How do you think the use of big data will personally affect you in your role?</a:t>
            </a:r>
            <a:endParaRPr>
              <a:latin typeface="Roboto"/>
              <a:ea typeface="Roboto"/>
              <a:cs typeface="Roboto"/>
              <a:sym typeface="Roboto"/>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Data Products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Products</a:t>
            </a:r>
            <a:endParaRPr b="0" i="0" sz="3400" u="none" cap="none" strike="noStrike">
              <a:solidFill>
                <a:srgbClr val="FFFFFF"/>
              </a:solidFill>
              <a:latin typeface="Roboto Black"/>
              <a:ea typeface="Roboto Black"/>
              <a:cs typeface="Roboto Black"/>
              <a:sym typeface="Roboto Black"/>
            </a:endParaRPr>
          </a:p>
        </p:txBody>
      </p:sp>
      <p:pic>
        <p:nvPicPr>
          <p:cNvPr id="358" name="Google Shape;358;p53"/>
          <p:cNvPicPr preferRelativeResize="0"/>
          <p:nvPr/>
        </p:nvPicPr>
        <p:blipFill>
          <a:blip r:embed="rId3">
            <a:alphaModFix/>
          </a:blip>
          <a:stretch>
            <a:fillRect/>
          </a:stretch>
        </p:blipFill>
        <p:spPr>
          <a:xfrm>
            <a:off x="563572" y="1708939"/>
            <a:ext cx="2131675" cy="1355136"/>
          </a:xfrm>
          <a:prstGeom prst="rect">
            <a:avLst/>
          </a:prstGeom>
          <a:noFill/>
          <a:ln>
            <a:noFill/>
          </a:ln>
        </p:spPr>
      </p:pic>
      <p:pic>
        <p:nvPicPr>
          <p:cNvPr id="359" name="Google Shape;359;p53"/>
          <p:cNvPicPr preferRelativeResize="0"/>
          <p:nvPr/>
        </p:nvPicPr>
        <p:blipFill>
          <a:blip r:embed="rId4">
            <a:alphaModFix/>
          </a:blip>
          <a:stretch>
            <a:fillRect/>
          </a:stretch>
        </p:blipFill>
        <p:spPr>
          <a:xfrm>
            <a:off x="3058300" y="2642150"/>
            <a:ext cx="2048200" cy="1536150"/>
          </a:xfrm>
          <a:prstGeom prst="rect">
            <a:avLst/>
          </a:prstGeom>
          <a:noFill/>
          <a:ln>
            <a:noFill/>
          </a:ln>
        </p:spPr>
      </p:pic>
      <p:pic>
        <p:nvPicPr>
          <p:cNvPr id="360" name="Google Shape;360;p53"/>
          <p:cNvPicPr preferRelativeResize="0"/>
          <p:nvPr/>
        </p:nvPicPr>
        <p:blipFill>
          <a:blip r:embed="rId5">
            <a:alphaModFix/>
          </a:blip>
          <a:stretch>
            <a:fillRect/>
          </a:stretch>
        </p:blipFill>
        <p:spPr>
          <a:xfrm>
            <a:off x="563575" y="3603574"/>
            <a:ext cx="2131675" cy="1254326"/>
          </a:xfrm>
          <a:prstGeom prst="rect">
            <a:avLst/>
          </a:prstGeom>
          <a:noFill/>
          <a:ln>
            <a:noFill/>
          </a:ln>
        </p:spPr>
      </p:pic>
      <p:pic>
        <p:nvPicPr>
          <p:cNvPr id="361" name="Google Shape;361;p53"/>
          <p:cNvPicPr preferRelativeResize="0"/>
          <p:nvPr/>
        </p:nvPicPr>
        <p:blipFill>
          <a:blip r:embed="rId6">
            <a:alphaModFix/>
          </a:blip>
          <a:stretch>
            <a:fillRect/>
          </a:stretch>
        </p:blipFill>
        <p:spPr>
          <a:xfrm>
            <a:off x="5680419" y="3378225"/>
            <a:ext cx="2672956" cy="1600137"/>
          </a:xfrm>
          <a:prstGeom prst="rect">
            <a:avLst/>
          </a:prstGeom>
          <a:noFill/>
          <a:ln>
            <a:noFill/>
          </a:ln>
        </p:spPr>
      </p:pic>
      <p:pic>
        <p:nvPicPr>
          <p:cNvPr id="362" name="Google Shape;362;p53"/>
          <p:cNvPicPr preferRelativeResize="0"/>
          <p:nvPr/>
        </p:nvPicPr>
        <p:blipFill>
          <a:blip r:embed="rId7">
            <a:alphaModFix/>
          </a:blip>
          <a:stretch>
            <a:fillRect/>
          </a:stretch>
        </p:blipFill>
        <p:spPr>
          <a:xfrm>
            <a:off x="5261050" y="1708950"/>
            <a:ext cx="3511700" cy="101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nvSpPr>
        <p:spPr>
          <a:xfrm>
            <a:off x="391875" y="1470950"/>
            <a:ext cx="76143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FFFFFF"/>
              </a:buClr>
              <a:buSzPts val="1400"/>
              <a:buFont typeface="Arial"/>
              <a:buNone/>
            </a:pPr>
            <a:r>
              <a:rPr lang="en" sz="3000">
                <a:solidFill>
                  <a:srgbClr val="1ADE98"/>
                </a:solidFill>
                <a:latin typeface="Roboto Black"/>
                <a:ea typeface="Roboto Black"/>
                <a:cs typeface="Roboto Black"/>
                <a:sym typeface="Roboto Black"/>
              </a:rPr>
              <a:t>Learning Objectives</a:t>
            </a:r>
            <a:endParaRPr>
              <a:solidFill>
                <a:srgbClr val="1ADE98"/>
              </a:solidFill>
              <a:latin typeface="Roboto Black"/>
              <a:ea typeface="Roboto Black"/>
              <a:cs typeface="Roboto Black"/>
              <a:sym typeface="Roboto Black"/>
            </a:endParaRPr>
          </a:p>
        </p:txBody>
      </p:sp>
      <p:graphicFrame>
        <p:nvGraphicFramePr>
          <p:cNvPr id="80" name="Google Shape;80;p18"/>
          <p:cNvGraphicFramePr/>
          <p:nvPr/>
        </p:nvGraphicFramePr>
        <p:xfrm>
          <a:off x="261050" y="1997575"/>
          <a:ext cx="3000000" cy="3000000"/>
        </p:xfrm>
        <a:graphic>
          <a:graphicData uri="http://schemas.openxmlformats.org/drawingml/2006/table">
            <a:tbl>
              <a:tblPr>
                <a:noFill/>
                <a:tableStyleId>{7B9C658E-5CD1-4D41-9306-E5D0CD986254}</a:tableStyleId>
              </a:tblPr>
              <a:tblGrid>
                <a:gridCol w="4529450"/>
                <a:gridCol w="4529450"/>
              </a:tblGrid>
              <a:tr h="381000">
                <a:tc>
                  <a:txBody>
                    <a:bodyPr/>
                    <a:lstStyle/>
                    <a:p>
                      <a:pPr indent="0" lvl="0" marL="457200" rtl="0" algn="l">
                        <a:lnSpc>
                          <a:spcPct val="150000"/>
                        </a:lnSpc>
                        <a:spcBef>
                          <a:spcPts val="0"/>
                        </a:spcBef>
                        <a:spcAft>
                          <a:spcPts val="0"/>
                        </a:spcAft>
                        <a:buNone/>
                      </a:pPr>
                      <a:r>
                        <a:t/>
                      </a:r>
                      <a:endParaRPr b="1" sz="16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rgbClr val="16264D"/>
                        </a:solidFill>
                        <a:latin typeface="Roboto"/>
                        <a:ea typeface="Roboto"/>
                        <a:cs typeface="Roboto"/>
                        <a:sym typeface="Roboto"/>
                      </a:endParaRPr>
                    </a:p>
                    <a:p>
                      <a:pPr indent="0" lvl="0" marL="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7175">
                <a:tc>
                  <a:txBody>
                    <a:bodyPr/>
                    <a:lstStyle/>
                    <a:p>
                      <a:pPr indent="-228600" lvl="0" marL="45720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1" name="Google Shape;81;p18"/>
          <p:cNvSpPr txBox="1"/>
          <p:nvPr/>
        </p:nvSpPr>
        <p:spPr>
          <a:xfrm>
            <a:off x="685800" y="2298000"/>
            <a:ext cx="8191200" cy="25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6264D"/>
                </a:solidFill>
                <a:latin typeface="Roboto"/>
                <a:ea typeface="Roboto"/>
                <a:cs typeface="Roboto"/>
                <a:sym typeface="Roboto"/>
              </a:rPr>
              <a:t>Understand</a:t>
            </a:r>
            <a:r>
              <a:rPr lang="en" sz="1600">
                <a:solidFill>
                  <a:srgbClr val="16264D"/>
                </a:solidFill>
                <a:latin typeface="Roboto"/>
                <a:ea typeface="Roboto"/>
                <a:cs typeface="Roboto"/>
                <a:sym typeface="Roboto"/>
              </a:rPr>
              <a:t> fundamental concepts of </a:t>
            </a:r>
            <a:r>
              <a:rPr b="1" lang="en" sz="1600">
                <a:solidFill>
                  <a:srgbClr val="16264D"/>
                </a:solidFill>
                <a:latin typeface="Roboto"/>
                <a:ea typeface="Roboto"/>
                <a:cs typeface="Roboto"/>
                <a:sym typeface="Roboto"/>
              </a:rPr>
              <a:t>Big Data </a:t>
            </a:r>
            <a:endParaRPr sz="1600">
              <a:solidFill>
                <a:srgbClr val="16264D"/>
              </a:solidFill>
              <a:latin typeface="Roboto"/>
              <a:ea typeface="Roboto"/>
              <a:cs typeface="Roboto"/>
              <a:sym typeface="Roboto"/>
            </a:endParaRPr>
          </a:p>
          <a:p>
            <a:pPr indent="0" lvl="0" marL="0" rtl="0" algn="l">
              <a:spcBef>
                <a:spcPts val="0"/>
              </a:spcBef>
              <a:spcAft>
                <a:spcPts val="0"/>
              </a:spcAft>
              <a:buNone/>
            </a:pPr>
            <a:r>
              <a:t/>
            </a:r>
            <a:endParaRPr sz="1600">
              <a:solidFill>
                <a:srgbClr val="16264D"/>
              </a:solidFill>
              <a:latin typeface="Roboto"/>
              <a:ea typeface="Roboto"/>
              <a:cs typeface="Roboto"/>
              <a:sym typeface="Roboto"/>
            </a:endParaRPr>
          </a:p>
          <a:p>
            <a:pPr indent="0" lvl="0" marL="0" rtl="0" algn="l">
              <a:spcBef>
                <a:spcPts val="0"/>
              </a:spcBef>
              <a:spcAft>
                <a:spcPts val="0"/>
              </a:spcAft>
              <a:buNone/>
            </a:pPr>
            <a:r>
              <a:rPr b="1" lang="en" sz="1600">
                <a:solidFill>
                  <a:srgbClr val="16264D"/>
                </a:solidFill>
                <a:latin typeface="Roboto"/>
                <a:ea typeface="Roboto"/>
                <a:cs typeface="Roboto"/>
                <a:sym typeface="Roboto"/>
              </a:rPr>
              <a:t>Justify</a:t>
            </a:r>
            <a:r>
              <a:rPr lang="en" sz="1600">
                <a:solidFill>
                  <a:srgbClr val="16264D"/>
                </a:solidFill>
                <a:latin typeface="Roboto"/>
                <a:ea typeface="Roboto"/>
                <a:cs typeface="Roboto"/>
                <a:sym typeface="Roboto"/>
              </a:rPr>
              <a:t> the use (or lack of) Big Data technologies </a:t>
            </a:r>
            <a:r>
              <a:rPr b="1" lang="en" sz="1600">
                <a:solidFill>
                  <a:srgbClr val="16264D"/>
                </a:solidFill>
                <a:latin typeface="Roboto"/>
                <a:ea typeface="Roboto"/>
                <a:cs typeface="Roboto"/>
                <a:sym typeface="Roboto"/>
              </a:rPr>
              <a:t>in your analysis</a:t>
            </a:r>
            <a:endParaRPr b="1" sz="1600">
              <a:solidFill>
                <a:srgbClr val="16264D"/>
              </a:solidFill>
              <a:latin typeface="Roboto"/>
              <a:ea typeface="Roboto"/>
              <a:cs typeface="Roboto"/>
              <a:sym typeface="Roboto"/>
            </a:endParaRPr>
          </a:p>
          <a:p>
            <a:pPr indent="0" lvl="0" marL="0" rtl="0" algn="l">
              <a:spcBef>
                <a:spcPts val="0"/>
              </a:spcBef>
              <a:spcAft>
                <a:spcPts val="0"/>
              </a:spcAft>
              <a:buNone/>
            </a:pPr>
            <a:r>
              <a:t/>
            </a:r>
            <a:endParaRPr b="1" sz="1600">
              <a:solidFill>
                <a:srgbClr val="16264D"/>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b="1" lang="en" sz="1600">
                <a:solidFill>
                  <a:srgbClr val="16264D"/>
                </a:solidFill>
                <a:latin typeface="Roboto"/>
                <a:ea typeface="Roboto"/>
                <a:cs typeface="Roboto"/>
                <a:sym typeface="Roboto"/>
              </a:rPr>
              <a:t>Critically evaluate</a:t>
            </a:r>
            <a:r>
              <a:rPr lang="en" sz="1600">
                <a:solidFill>
                  <a:srgbClr val="16264D"/>
                </a:solidFill>
                <a:latin typeface="Roboto"/>
                <a:ea typeface="Roboto"/>
                <a:cs typeface="Roboto"/>
                <a:sym typeface="Roboto"/>
              </a:rPr>
              <a:t> the differences between </a:t>
            </a:r>
            <a:r>
              <a:rPr b="1" lang="en" sz="1600">
                <a:solidFill>
                  <a:srgbClr val="16264D"/>
                </a:solidFill>
                <a:latin typeface="Roboto"/>
                <a:ea typeface="Roboto"/>
                <a:cs typeface="Roboto"/>
                <a:sym typeface="Roboto"/>
              </a:rPr>
              <a:t>using a platform</a:t>
            </a:r>
            <a:r>
              <a:rPr lang="en" sz="1600">
                <a:solidFill>
                  <a:srgbClr val="16264D"/>
                </a:solidFill>
                <a:latin typeface="Roboto"/>
                <a:ea typeface="Roboto"/>
                <a:cs typeface="Roboto"/>
                <a:sym typeface="Roboto"/>
              </a:rPr>
              <a:t> and </a:t>
            </a:r>
            <a:r>
              <a:rPr b="1" lang="en" sz="1600">
                <a:solidFill>
                  <a:srgbClr val="16264D"/>
                </a:solidFill>
                <a:latin typeface="Roboto"/>
                <a:ea typeface="Roboto"/>
                <a:cs typeface="Roboto"/>
                <a:sym typeface="Roboto"/>
              </a:rPr>
              <a:t>coding yourself</a:t>
            </a:r>
            <a:br>
              <a:rPr b="1" lang="en" sz="1600">
                <a:solidFill>
                  <a:srgbClr val="16264D"/>
                </a:solidFill>
                <a:latin typeface="Roboto"/>
                <a:ea typeface="Roboto"/>
                <a:cs typeface="Roboto"/>
                <a:sym typeface="Roboto"/>
              </a:rPr>
            </a:br>
            <a:br>
              <a:rPr lang="en" sz="1600">
                <a:solidFill>
                  <a:srgbClr val="16264D"/>
                </a:solidFill>
                <a:latin typeface="Roboto"/>
                <a:ea typeface="Roboto"/>
                <a:cs typeface="Roboto"/>
                <a:sym typeface="Roboto"/>
              </a:rPr>
            </a:br>
            <a:r>
              <a:rPr b="1" lang="en" sz="1600">
                <a:solidFill>
                  <a:srgbClr val="16264D"/>
                </a:solidFill>
                <a:latin typeface="Roboto"/>
                <a:ea typeface="Roboto"/>
                <a:cs typeface="Roboto"/>
                <a:sym typeface="Roboto"/>
              </a:rPr>
              <a:t>Understand </a:t>
            </a:r>
            <a:r>
              <a:rPr lang="en" sz="1600">
                <a:solidFill>
                  <a:srgbClr val="16264D"/>
                </a:solidFill>
                <a:latin typeface="Roboto"/>
                <a:ea typeface="Roboto"/>
                <a:cs typeface="Roboto"/>
                <a:sym typeface="Roboto"/>
              </a:rPr>
              <a:t>how </a:t>
            </a:r>
            <a:r>
              <a:rPr b="1" lang="en" sz="1600">
                <a:solidFill>
                  <a:srgbClr val="16264D"/>
                </a:solidFill>
                <a:latin typeface="Roboto"/>
                <a:ea typeface="Roboto"/>
                <a:cs typeface="Roboto"/>
                <a:sym typeface="Roboto"/>
              </a:rPr>
              <a:t>R </a:t>
            </a:r>
            <a:r>
              <a:rPr lang="en" sz="1600">
                <a:solidFill>
                  <a:srgbClr val="16264D"/>
                </a:solidFill>
                <a:latin typeface="Roboto"/>
                <a:ea typeface="Roboto"/>
                <a:cs typeface="Roboto"/>
                <a:sym typeface="Roboto"/>
              </a:rPr>
              <a:t>can be utilised in your analysis</a:t>
            </a:r>
            <a:endParaRPr sz="1600">
              <a:solidFill>
                <a:srgbClr val="16264D"/>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Platforms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Common Platforms</a:t>
            </a:r>
            <a:endParaRPr b="0" i="0" sz="3400" u="none" cap="none" strike="noStrike">
              <a:solidFill>
                <a:srgbClr val="FFFFFF"/>
              </a:solidFill>
              <a:latin typeface="Roboto Black"/>
              <a:ea typeface="Roboto Black"/>
              <a:cs typeface="Roboto Black"/>
              <a:sym typeface="Roboto Black"/>
            </a:endParaRPr>
          </a:p>
        </p:txBody>
      </p:sp>
      <p:pic>
        <p:nvPicPr>
          <p:cNvPr id="373" name="Google Shape;373;p55"/>
          <p:cNvPicPr preferRelativeResize="0"/>
          <p:nvPr/>
        </p:nvPicPr>
        <p:blipFill>
          <a:blip r:embed="rId3">
            <a:alphaModFix/>
          </a:blip>
          <a:stretch>
            <a:fillRect/>
          </a:stretch>
        </p:blipFill>
        <p:spPr>
          <a:xfrm>
            <a:off x="4168595" y="2533500"/>
            <a:ext cx="4941600" cy="1023325"/>
          </a:xfrm>
          <a:prstGeom prst="rect">
            <a:avLst/>
          </a:prstGeom>
          <a:noFill/>
          <a:ln>
            <a:noFill/>
          </a:ln>
        </p:spPr>
      </p:pic>
      <p:pic>
        <p:nvPicPr>
          <p:cNvPr id="374" name="Google Shape;374;p55"/>
          <p:cNvPicPr preferRelativeResize="0"/>
          <p:nvPr/>
        </p:nvPicPr>
        <p:blipFill>
          <a:blip r:embed="rId4">
            <a:alphaModFix/>
          </a:blip>
          <a:stretch>
            <a:fillRect/>
          </a:stretch>
        </p:blipFill>
        <p:spPr>
          <a:xfrm>
            <a:off x="97875" y="2533500"/>
            <a:ext cx="3886044" cy="1023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Common Platforms</a:t>
            </a:r>
            <a:endParaRPr b="0" i="0" sz="3400" u="none" cap="none" strike="noStrike">
              <a:solidFill>
                <a:srgbClr val="FFFFFF"/>
              </a:solidFill>
              <a:latin typeface="Roboto Black"/>
              <a:ea typeface="Roboto Black"/>
              <a:cs typeface="Roboto Black"/>
              <a:sym typeface="Roboto Black"/>
            </a:endParaRPr>
          </a:p>
        </p:txBody>
      </p:sp>
      <p:pic>
        <p:nvPicPr>
          <p:cNvPr id="380" name="Google Shape;380;p56"/>
          <p:cNvPicPr preferRelativeResize="0"/>
          <p:nvPr/>
        </p:nvPicPr>
        <p:blipFill>
          <a:blip r:embed="rId3">
            <a:alphaModFix/>
          </a:blip>
          <a:stretch>
            <a:fillRect/>
          </a:stretch>
        </p:blipFill>
        <p:spPr>
          <a:xfrm>
            <a:off x="2782797" y="1206575"/>
            <a:ext cx="3843675" cy="357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Common Platforms</a:t>
            </a:r>
            <a:endParaRPr b="0" i="0" sz="3400" u="none" cap="none" strike="noStrike">
              <a:solidFill>
                <a:srgbClr val="FFFFFF"/>
              </a:solidFill>
              <a:latin typeface="Roboto Black"/>
              <a:ea typeface="Roboto Black"/>
              <a:cs typeface="Roboto Black"/>
              <a:sym typeface="Roboto Black"/>
            </a:endParaRPr>
          </a:p>
        </p:txBody>
      </p:sp>
      <p:pic>
        <p:nvPicPr>
          <p:cNvPr id="386" name="Google Shape;386;p57"/>
          <p:cNvPicPr preferRelativeResize="0"/>
          <p:nvPr/>
        </p:nvPicPr>
        <p:blipFill>
          <a:blip r:embed="rId3">
            <a:alphaModFix/>
          </a:blip>
          <a:stretch>
            <a:fillRect/>
          </a:stretch>
        </p:blipFill>
        <p:spPr>
          <a:xfrm>
            <a:off x="2877222" y="1281675"/>
            <a:ext cx="3487375" cy="3487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Common Platforms</a:t>
            </a:r>
            <a:endParaRPr b="0" i="0" sz="3400" u="none" cap="none" strike="noStrike">
              <a:solidFill>
                <a:srgbClr val="FFFFFF"/>
              </a:solidFill>
              <a:latin typeface="Roboto Black"/>
              <a:ea typeface="Roboto Black"/>
              <a:cs typeface="Roboto Black"/>
              <a:sym typeface="Roboto Black"/>
            </a:endParaRPr>
          </a:p>
        </p:txBody>
      </p:sp>
      <p:pic>
        <p:nvPicPr>
          <p:cNvPr id="392" name="Google Shape;392;p58"/>
          <p:cNvPicPr preferRelativeResize="0"/>
          <p:nvPr/>
        </p:nvPicPr>
        <p:blipFill>
          <a:blip r:embed="rId3">
            <a:alphaModFix/>
          </a:blip>
          <a:stretch>
            <a:fillRect/>
          </a:stretch>
        </p:blipFill>
        <p:spPr>
          <a:xfrm>
            <a:off x="762000" y="1945900"/>
            <a:ext cx="7620000" cy="2200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Common Platforms</a:t>
            </a:r>
            <a:endParaRPr b="0" i="0" sz="3400" u="none" cap="none" strike="noStrike">
              <a:solidFill>
                <a:srgbClr val="FFFFFF"/>
              </a:solidFill>
              <a:latin typeface="Roboto Black"/>
              <a:ea typeface="Roboto Black"/>
              <a:cs typeface="Roboto Black"/>
              <a:sym typeface="Roboto Black"/>
            </a:endParaRPr>
          </a:p>
        </p:txBody>
      </p:sp>
      <p:pic>
        <p:nvPicPr>
          <p:cNvPr id="398" name="Google Shape;398;p59"/>
          <p:cNvPicPr preferRelativeResize="0"/>
          <p:nvPr/>
        </p:nvPicPr>
        <p:blipFill>
          <a:blip r:embed="rId3">
            <a:alphaModFix/>
          </a:blip>
          <a:stretch>
            <a:fillRect/>
          </a:stretch>
        </p:blipFill>
        <p:spPr>
          <a:xfrm>
            <a:off x="237900" y="3812535"/>
            <a:ext cx="3333501" cy="1013078"/>
          </a:xfrm>
          <a:prstGeom prst="rect">
            <a:avLst/>
          </a:prstGeom>
          <a:noFill/>
          <a:ln>
            <a:noFill/>
          </a:ln>
        </p:spPr>
      </p:pic>
      <p:pic>
        <p:nvPicPr>
          <p:cNvPr id="399" name="Google Shape;399;p59"/>
          <p:cNvPicPr preferRelativeResize="0"/>
          <p:nvPr/>
        </p:nvPicPr>
        <p:blipFill>
          <a:blip r:embed="rId4">
            <a:alphaModFix/>
          </a:blip>
          <a:stretch>
            <a:fillRect/>
          </a:stretch>
        </p:blipFill>
        <p:spPr>
          <a:xfrm>
            <a:off x="6076175" y="1467636"/>
            <a:ext cx="2680800" cy="1393537"/>
          </a:xfrm>
          <a:prstGeom prst="rect">
            <a:avLst/>
          </a:prstGeom>
          <a:noFill/>
          <a:ln>
            <a:noFill/>
          </a:ln>
        </p:spPr>
      </p:pic>
      <p:pic>
        <p:nvPicPr>
          <p:cNvPr id="400" name="Google Shape;400;p59"/>
          <p:cNvPicPr preferRelativeResize="0"/>
          <p:nvPr/>
        </p:nvPicPr>
        <p:blipFill>
          <a:blip r:embed="rId5">
            <a:alphaModFix/>
          </a:blip>
          <a:stretch>
            <a:fillRect/>
          </a:stretch>
        </p:blipFill>
        <p:spPr>
          <a:xfrm>
            <a:off x="6045828" y="3642604"/>
            <a:ext cx="2741500" cy="1352950"/>
          </a:xfrm>
          <a:prstGeom prst="rect">
            <a:avLst/>
          </a:prstGeom>
          <a:noFill/>
          <a:ln>
            <a:noFill/>
          </a:ln>
        </p:spPr>
      </p:pic>
      <p:pic>
        <p:nvPicPr>
          <p:cNvPr id="401" name="Google Shape;401;p59"/>
          <p:cNvPicPr preferRelativeResize="0"/>
          <p:nvPr/>
        </p:nvPicPr>
        <p:blipFill>
          <a:blip r:embed="rId6">
            <a:alphaModFix/>
          </a:blip>
          <a:stretch>
            <a:fillRect/>
          </a:stretch>
        </p:blipFill>
        <p:spPr>
          <a:xfrm>
            <a:off x="171513" y="1450025"/>
            <a:ext cx="3590925" cy="1428750"/>
          </a:xfrm>
          <a:prstGeom prst="rect">
            <a:avLst/>
          </a:prstGeom>
          <a:noFill/>
          <a:ln>
            <a:noFill/>
          </a:ln>
        </p:spPr>
      </p:pic>
      <p:pic>
        <p:nvPicPr>
          <p:cNvPr id="402" name="Google Shape;402;p59"/>
          <p:cNvPicPr preferRelativeResize="0"/>
          <p:nvPr/>
        </p:nvPicPr>
        <p:blipFill>
          <a:blip r:embed="rId7">
            <a:alphaModFix/>
          </a:blip>
          <a:stretch>
            <a:fillRect/>
          </a:stretch>
        </p:blipFill>
        <p:spPr>
          <a:xfrm>
            <a:off x="2999819" y="2611891"/>
            <a:ext cx="3144351" cy="113560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Activity</a:t>
            </a:r>
            <a:endParaRPr b="0" i="0" sz="3400" u="none" cap="none" strike="noStrike">
              <a:solidFill>
                <a:srgbClr val="FFFFFF"/>
              </a:solidFill>
              <a:latin typeface="Roboto Black"/>
              <a:ea typeface="Roboto Black"/>
              <a:cs typeface="Roboto Black"/>
              <a:sym typeface="Roboto Black"/>
            </a:endParaRPr>
          </a:p>
        </p:txBody>
      </p:sp>
      <p:sp>
        <p:nvSpPr>
          <p:cNvPr id="408" name="Google Shape;408;p60"/>
          <p:cNvSpPr txBox="1"/>
          <p:nvPr/>
        </p:nvSpPr>
        <p:spPr>
          <a:xfrm>
            <a:off x="865875" y="1916775"/>
            <a:ext cx="7497000" cy="22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Roboto"/>
                <a:ea typeface="Roboto"/>
                <a:cs typeface="Roboto"/>
                <a:sym typeface="Roboto"/>
              </a:rPr>
              <a:t>In Breakout Rooms:</a:t>
            </a:r>
            <a:endParaRPr b="1"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Discuss what software/platforms you use in your role</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What are the advantages (and disadvantages) of using them?</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Nominate someone to feedback to the rest of your group what you discussed</a:t>
            </a:r>
            <a:endParaRPr sz="19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Platforms vs Coding it Yourself</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Advantages</a:t>
            </a:r>
            <a:endParaRPr b="0" i="0" sz="3400" u="none" cap="none" strike="noStrike">
              <a:solidFill>
                <a:srgbClr val="FFFFFF"/>
              </a:solidFill>
              <a:latin typeface="Roboto Black"/>
              <a:ea typeface="Roboto Black"/>
              <a:cs typeface="Roboto Black"/>
              <a:sym typeface="Roboto Black"/>
            </a:endParaRPr>
          </a:p>
        </p:txBody>
      </p:sp>
      <p:sp>
        <p:nvSpPr>
          <p:cNvPr id="419" name="Google Shape;419;p62"/>
          <p:cNvSpPr txBox="1"/>
          <p:nvPr/>
        </p:nvSpPr>
        <p:spPr>
          <a:xfrm>
            <a:off x="259025" y="1953800"/>
            <a:ext cx="4248000" cy="3041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Easy to use and do not require technical coding knowledge or skills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More agile as ‘drag and drop’ options allow for quicker building of functions/models/visualisations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Greater agility leads to lower costs as less time is spent on development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Relatively simple to change your function/model/visualisations</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Often tech support available</a:t>
            </a:r>
            <a:endParaRPr sz="1500">
              <a:latin typeface="Roboto"/>
              <a:ea typeface="Roboto"/>
              <a:cs typeface="Roboto"/>
              <a:sym typeface="Roboto"/>
            </a:endParaRPr>
          </a:p>
        </p:txBody>
      </p:sp>
      <p:sp>
        <p:nvSpPr>
          <p:cNvPr id="420" name="Google Shape;420;p62"/>
          <p:cNvSpPr txBox="1"/>
          <p:nvPr/>
        </p:nvSpPr>
        <p:spPr>
          <a:xfrm>
            <a:off x="4636975" y="1953800"/>
            <a:ext cx="4248000" cy="3041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You get complete control over the whole building process and can customise colour schemes/functionality in almost any way imaginable</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Data entry can be faster and more accurate</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Common coding languages are free to install/use</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You own the source code </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 sz="1500">
                <a:latin typeface="Roboto"/>
                <a:ea typeface="Roboto"/>
                <a:cs typeface="Roboto"/>
                <a:sym typeface="Roboto"/>
              </a:rPr>
              <a:t>Most languages have an active community you can ask for help</a:t>
            </a:r>
            <a:endParaRPr sz="1500">
              <a:latin typeface="Roboto"/>
              <a:ea typeface="Roboto"/>
              <a:cs typeface="Roboto"/>
              <a:sym typeface="Roboto"/>
            </a:endParaRPr>
          </a:p>
        </p:txBody>
      </p:sp>
      <p:sp>
        <p:nvSpPr>
          <p:cNvPr id="421" name="Google Shape;421;p62"/>
          <p:cNvSpPr txBox="1"/>
          <p:nvPr/>
        </p:nvSpPr>
        <p:spPr>
          <a:xfrm>
            <a:off x="1346975" y="1509750"/>
            <a:ext cx="2072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1C98FF"/>
                </a:solidFill>
              </a:rPr>
              <a:t>Using Software</a:t>
            </a:r>
            <a:endParaRPr b="1" sz="1700">
              <a:solidFill>
                <a:srgbClr val="1C98FF"/>
              </a:solidFill>
            </a:endParaRPr>
          </a:p>
        </p:txBody>
      </p:sp>
      <p:sp>
        <p:nvSpPr>
          <p:cNvPr id="422" name="Google Shape;422;p62"/>
          <p:cNvSpPr txBox="1"/>
          <p:nvPr/>
        </p:nvSpPr>
        <p:spPr>
          <a:xfrm>
            <a:off x="5724925" y="1539500"/>
            <a:ext cx="2072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1ADE98"/>
                </a:solidFill>
              </a:rPr>
              <a:t>Coding Yourself</a:t>
            </a:r>
            <a:endParaRPr b="1" sz="1700">
              <a:solidFill>
                <a:srgbClr val="1ADE98"/>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nvSpPr>
        <p:spPr>
          <a:xfrm>
            <a:off x="58855" y="0"/>
            <a:ext cx="37302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Disadvantages</a:t>
            </a:r>
            <a:endParaRPr b="0" i="0" sz="3400" u="none" cap="none" strike="noStrike">
              <a:solidFill>
                <a:srgbClr val="FFFFFF"/>
              </a:solidFill>
              <a:latin typeface="Roboto Black"/>
              <a:ea typeface="Roboto Black"/>
              <a:cs typeface="Roboto Black"/>
              <a:sym typeface="Roboto Black"/>
            </a:endParaRPr>
          </a:p>
        </p:txBody>
      </p:sp>
      <p:sp>
        <p:nvSpPr>
          <p:cNvPr id="428" name="Google Shape;428;p63"/>
          <p:cNvSpPr txBox="1"/>
          <p:nvPr/>
        </p:nvSpPr>
        <p:spPr>
          <a:xfrm>
            <a:off x="259025" y="1968600"/>
            <a:ext cx="4248000" cy="3041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Can be a steep learning curve and training will be required for each different platform/software you use</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While they incorporate a wide range of functions, options are still limited when compared to coding yourself</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Security and reliability issues around you not having complete control over the code</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If the product ceases to exist, it can be difficult to migrate your model/visualisation </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Licenses are expensive</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You do not own the source code</a:t>
            </a:r>
            <a:endParaRPr sz="1300">
              <a:latin typeface="Roboto"/>
              <a:ea typeface="Roboto"/>
              <a:cs typeface="Roboto"/>
              <a:sym typeface="Roboto"/>
            </a:endParaRPr>
          </a:p>
        </p:txBody>
      </p:sp>
      <p:sp>
        <p:nvSpPr>
          <p:cNvPr id="429" name="Google Shape;429;p63"/>
          <p:cNvSpPr txBox="1"/>
          <p:nvPr/>
        </p:nvSpPr>
        <p:spPr>
          <a:xfrm>
            <a:off x="4636975" y="1968600"/>
            <a:ext cx="4248000" cy="3041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Lear</a:t>
            </a:r>
            <a:r>
              <a:rPr lang="en" sz="1300">
                <a:latin typeface="Roboto"/>
                <a:ea typeface="Roboto"/>
                <a:cs typeface="Roboto"/>
                <a:sym typeface="Roboto"/>
              </a:rPr>
              <a:t>ning to code is a daunting process</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Coding is constantly evolving and the onus is on you to keep up with trends</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Complicated codes take a long time to produce and require constant error checking and validation</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Easy to make a mistake and sometimes difficult to find errors</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Making small changes to large code scripts not always simple and can lead to unintended side effects</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Code is harder to understand for non-technical colleagues when compared to platform outputs</a:t>
            </a:r>
            <a:endParaRPr sz="1300">
              <a:latin typeface="Roboto"/>
              <a:ea typeface="Roboto"/>
              <a:cs typeface="Roboto"/>
              <a:sym typeface="Roboto"/>
            </a:endParaRPr>
          </a:p>
        </p:txBody>
      </p:sp>
      <p:sp>
        <p:nvSpPr>
          <p:cNvPr id="430" name="Google Shape;430;p63"/>
          <p:cNvSpPr txBox="1"/>
          <p:nvPr/>
        </p:nvSpPr>
        <p:spPr>
          <a:xfrm>
            <a:off x="1346975" y="1524550"/>
            <a:ext cx="2072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1C98FF"/>
                </a:solidFill>
              </a:rPr>
              <a:t>Using Software</a:t>
            </a:r>
            <a:endParaRPr b="1" sz="1700">
              <a:solidFill>
                <a:srgbClr val="1C98FF"/>
              </a:solidFill>
            </a:endParaRPr>
          </a:p>
        </p:txBody>
      </p:sp>
      <p:sp>
        <p:nvSpPr>
          <p:cNvPr id="431" name="Google Shape;431;p63"/>
          <p:cNvSpPr txBox="1"/>
          <p:nvPr/>
        </p:nvSpPr>
        <p:spPr>
          <a:xfrm>
            <a:off x="5724925" y="1554300"/>
            <a:ext cx="2072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1ADE98"/>
                </a:solidFill>
              </a:rPr>
              <a:t>Coding Yourself</a:t>
            </a:r>
            <a:endParaRPr b="1" sz="1700">
              <a:solidFill>
                <a:srgbClr val="1ADE9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Understanding Big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Activity</a:t>
            </a:r>
            <a:endParaRPr b="0" i="0" sz="3400" u="none" cap="none" strike="noStrike">
              <a:solidFill>
                <a:srgbClr val="FFFFFF"/>
              </a:solidFill>
              <a:latin typeface="Roboto Black"/>
              <a:ea typeface="Roboto Black"/>
              <a:cs typeface="Roboto Black"/>
              <a:sym typeface="Roboto Black"/>
            </a:endParaRPr>
          </a:p>
        </p:txBody>
      </p:sp>
      <p:sp>
        <p:nvSpPr>
          <p:cNvPr id="437" name="Google Shape;437;p64"/>
          <p:cNvSpPr txBox="1"/>
          <p:nvPr/>
        </p:nvSpPr>
        <p:spPr>
          <a:xfrm>
            <a:off x="865875" y="1916775"/>
            <a:ext cx="7497000" cy="22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oboto"/>
                <a:ea typeface="Roboto"/>
                <a:cs typeface="Roboto"/>
                <a:sym typeface="Roboto"/>
              </a:rPr>
              <a:t>Mr Jones works in a data analytics department and has been given a project to complete. He must design a dashboard that displays daily KPIs for his stakeholders.</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In teams you will be each be assigned a different product (Tableau, Python, etc) and will come up with arguments to convince Mr Jones to use your product. </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Each team will then be given 1 minute to pitch their product.</a:t>
            </a:r>
            <a:endParaRPr sz="19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685800" y="0"/>
            <a:ext cx="75489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up R</a:t>
            </a:r>
            <a:r>
              <a:rPr lang="en"/>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Setting up R</a:t>
            </a:r>
            <a:endParaRPr b="0" i="0" sz="3400" u="none" cap="none" strike="noStrike">
              <a:solidFill>
                <a:srgbClr val="FFFFFF"/>
              </a:solidFill>
              <a:latin typeface="Roboto Black"/>
              <a:ea typeface="Roboto Black"/>
              <a:cs typeface="Roboto Black"/>
              <a:sym typeface="Roboto Black"/>
            </a:endParaRPr>
          </a:p>
        </p:txBody>
      </p:sp>
      <p:sp>
        <p:nvSpPr>
          <p:cNvPr id="448" name="Google Shape;448;p66"/>
          <p:cNvSpPr txBox="1"/>
          <p:nvPr/>
        </p:nvSpPr>
        <p:spPr>
          <a:xfrm>
            <a:off x="757850" y="1698125"/>
            <a:ext cx="77328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AutoNum type="arabicPeriod"/>
            </a:pPr>
            <a:r>
              <a:rPr lang="en" sz="1500"/>
              <a:t>Open Anaconda</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Click Environments</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Click Create</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Name it R and check the R box</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Wait a few minutes for the environment to be created</a:t>
            </a:r>
            <a:endParaRPr sz="1500"/>
          </a:p>
          <a:p>
            <a:pPr indent="0" lvl="0" marL="45720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 sz="1500"/>
              <a:t>Once ready, click on the triangle next to R and select ‘Open with Jupyter Notebook’</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7"/>
          <p:cNvPicPr preferRelativeResize="0"/>
          <p:nvPr/>
        </p:nvPicPr>
        <p:blipFill rotWithShape="1">
          <a:blip r:embed="rId3">
            <a:alphaModFix/>
          </a:blip>
          <a:srcRect b="0" l="17765" r="23604" t="75133"/>
          <a:stretch/>
        </p:blipFill>
        <p:spPr>
          <a:xfrm>
            <a:off x="0" y="0"/>
            <a:ext cx="9144003" cy="1431500"/>
          </a:xfrm>
          <a:prstGeom prst="rect">
            <a:avLst/>
          </a:prstGeom>
          <a:noFill/>
          <a:ln>
            <a:noFill/>
          </a:ln>
        </p:spPr>
      </p:pic>
      <p:pic>
        <p:nvPicPr>
          <p:cNvPr id="454" name="Google Shape;454;p67"/>
          <p:cNvPicPr preferRelativeResize="0"/>
          <p:nvPr/>
        </p:nvPicPr>
        <p:blipFill>
          <a:blip r:embed="rId4">
            <a:alphaModFix/>
          </a:blip>
          <a:stretch>
            <a:fillRect/>
          </a:stretch>
        </p:blipFill>
        <p:spPr>
          <a:xfrm>
            <a:off x="0" y="1431500"/>
            <a:ext cx="9144002" cy="2864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type="title"/>
          </p:nvPr>
        </p:nvSpPr>
        <p:spPr>
          <a:xfrm>
            <a:off x="685800" y="1865975"/>
            <a:ext cx="75489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recap</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9"/>
          <p:cNvSpPr txBox="1"/>
          <p:nvPr/>
        </p:nvSpPr>
        <p:spPr>
          <a:xfrm>
            <a:off x="391875" y="1470950"/>
            <a:ext cx="76143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FFFFFF"/>
              </a:buClr>
              <a:buSzPts val="1400"/>
              <a:buFont typeface="Arial"/>
              <a:buNone/>
            </a:pPr>
            <a:r>
              <a:rPr lang="en" sz="3000">
                <a:solidFill>
                  <a:srgbClr val="1ADE98"/>
                </a:solidFill>
                <a:latin typeface="Roboto Black"/>
                <a:ea typeface="Roboto Black"/>
                <a:cs typeface="Roboto Black"/>
                <a:sym typeface="Roboto Black"/>
              </a:rPr>
              <a:t>Learning Objectives</a:t>
            </a:r>
            <a:endParaRPr>
              <a:solidFill>
                <a:srgbClr val="1ADE98"/>
              </a:solidFill>
              <a:latin typeface="Roboto Black"/>
              <a:ea typeface="Roboto Black"/>
              <a:cs typeface="Roboto Black"/>
              <a:sym typeface="Roboto Black"/>
            </a:endParaRPr>
          </a:p>
        </p:txBody>
      </p:sp>
      <p:graphicFrame>
        <p:nvGraphicFramePr>
          <p:cNvPr id="465" name="Google Shape;465;p69"/>
          <p:cNvGraphicFramePr/>
          <p:nvPr/>
        </p:nvGraphicFramePr>
        <p:xfrm>
          <a:off x="261050" y="1997575"/>
          <a:ext cx="3000000" cy="3000000"/>
        </p:xfrm>
        <a:graphic>
          <a:graphicData uri="http://schemas.openxmlformats.org/drawingml/2006/table">
            <a:tbl>
              <a:tblPr>
                <a:noFill/>
                <a:tableStyleId>{7B9C658E-5CD1-4D41-9306-E5D0CD986254}</a:tableStyleId>
              </a:tblPr>
              <a:tblGrid>
                <a:gridCol w="4529450"/>
                <a:gridCol w="4529450"/>
              </a:tblGrid>
              <a:tr h="381000">
                <a:tc>
                  <a:txBody>
                    <a:bodyPr/>
                    <a:lstStyle/>
                    <a:p>
                      <a:pPr indent="0" lvl="0" marL="457200" rtl="0" algn="l">
                        <a:lnSpc>
                          <a:spcPct val="150000"/>
                        </a:lnSpc>
                        <a:spcBef>
                          <a:spcPts val="0"/>
                        </a:spcBef>
                        <a:spcAft>
                          <a:spcPts val="0"/>
                        </a:spcAft>
                        <a:buNone/>
                      </a:pPr>
                      <a:r>
                        <a:t/>
                      </a:r>
                      <a:endParaRPr b="1" sz="16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rgbClr val="16264D"/>
                        </a:solidFill>
                        <a:latin typeface="Roboto"/>
                        <a:ea typeface="Roboto"/>
                        <a:cs typeface="Roboto"/>
                        <a:sym typeface="Roboto"/>
                      </a:endParaRPr>
                    </a:p>
                    <a:p>
                      <a:pPr indent="0" lvl="0" marL="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7175">
                <a:tc>
                  <a:txBody>
                    <a:bodyPr/>
                    <a:lstStyle/>
                    <a:p>
                      <a:pPr indent="-228600" lvl="0" marL="45720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800">
                        <a:solidFill>
                          <a:srgbClr val="16264D"/>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66" name="Google Shape;466;p69"/>
          <p:cNvSpPr txBox="1"/>
          <p:nvPr/>
        </p:nvSpPr>
        <p:spPr>
          <a:xfrm>
            <a:off x="685800" y="2298000"/>
            <a:ext cx="8191200" cy="25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16264D"/>
                </a:solidFill>
                <a:latin typeface="Roboto"/>
                <a:ea typeface="Roboto"/>
                <a:cs typeface="Roboto"/>
                <a:sym typeface="Roboto"/>
              </a:rPr>
              <a:t>Understand</a:t>
            </a:r>
            <a:r>
              <a:rPr lang="en" sz="1600">
                <a:solidFill>
                  <a:srgbClr val="16264D"/>
                </a:solidFill>
                <a:latin typeface="Roboto"/>
                <a:ea typeface="Roboto"/>
                <a:cs typeface="Roboto"/>
                <a:sym typeface="Roboto"/>
              </a:rPr>
              <a:t> concepts of </a:t>
            </a:r>
            <a:r>
              <a:rPr b="1" lang="en" sz="1600">
                <a:solidFill>
                  <a:srgbClr val="16264D"/>
                </a:solidFill>
                <a:latin typeface="Roboto"/>
                <a:ea typeface="Roboto"/>
                <a:cs typeface="Roboto"/>
                <a:sym typeface="Roboto"/>
              </a:rPr>
              <a:t>Big Data </a:t>
            </a:r>
            <a:r>
              <a:rPr lang="en" sz="1600">
                <a:solidFill>
                  <a:srgbClr val="16264D"/>
                </a:solidFill>
                <a:latin typeface="Roboto"/>
                <a:ea typeface="Roboto"/>
                <a:cs typeface="Roboto"/>
                <a:sym typeface="Roboto"/>
              </a:rPr>
              <a:t>including how it works and how it is used. </a:t>
            </a:r>
            <a:endParaRPr sz="1600">
              <a:solidFill>
                <a:srgbClr val="16264D"/>
              </a:solidFill>
              <a:latin typeface="Roboto"/>
              <a:ea typeface="Roboto"/>
              <a:cs typeface="Roboto"/>
              <a:sym typeface="Roboto"/>
            </a:endParaRPr>
          </a:p>
          <a:p>
            <a:pPr indent="0" lvl="0" marL="0" rtl="0" algn="l">
              <a:spcBef>
                <a:spcPts val="0"/>
              </a:spcBef>
              <a:spcAft>
                <a:spcPts val="0"/>
              </a:spcAft>
              <a:buNone/>
            </a:pPr>
            <a:r>
              <a:t/>
            </a:r>
            <a:endParaRPr b="1" sz="1600">
              <a:solidFill>
                <a:srgbClr val="16264D"/>
              </a:solidFill>
              <a:latin typeface="Roboto"/>
              <a:ea typeface="Roboto"/>
              <a:cs typeface="Roboto"/>
              <a:sym typeface="Roboto"/>
            </a:endParaRPr>
          </a:p>
          <a:p>
            <a:pPr indent="0" lvl="0" marL="0" rtl="0" algn="l">
              <a:spcBef>
                <a:spcPts val="0"/>
              </a:spcBef>
              <a:spcAft>
                <a:spcPts val="0"/>
              </a:spcAft>
              <a:buNone/>
            </a:pPr>
            <a:r>
              <a:rPr b="1" lang="en" sz="1600">
                <a:solidFill>
                  <a:srgbClr val="16264D"/>
                </a:solidFill>
                <a:latin typeface="Roboto"/>
                <a:ea typeface="Roboto"/>
                <a:cs typeface="Roboto"/>
                <a:sym typeface="Roboto"/>
              </a:rPr>
              <a:t>Justify</a:t>
            </a:r>
            <a:r>
              <a:rPr lang="en" sz="1600">
                <a:solidFill>
                  <a:srgbClr val="16264D"/>
                </a:solidFill>
                <a:latin typeface="Roboto"/>
                <a:ea typeface="Roboto"/>
                <a:cs typeface="Roboto"/>
                <a:sym typeface="Roboto"/>
              </a:rPr>
              <a:t> the use (or lack of) Big Data technologies </a:t>
            </a:r>
            <a:r>
              <a:rPr b="1" lang="en" sz="1600">
                <a:solidFill>
                  <a:srgbClr val="16264D"/>
                </a:solidFill>
                <a:latin typeface="Roboto"/>
                <a:ea typeface="Roboto"/>
                <a:cs typeface="Roboto"/>
                <a:sym typeface="Roboto"/>
              </a:rPr>
              <a:t>in your analysis</a:t>
            </a:r>
            <a:endParaRPr b="1" sz="1600">
              <a:solidFill>
                <a:srgbClr val="16264D"/>
              </a:solidFill>
              <a:latin typeface="Roboto"/>
              <a:ea typeface="Roboto"/>
              <a:cs typeface="Roboto"/>
              <a:sym typeface="Roboto"/>
            </a:endParaRPr>
          </a:p>
          <a:p>
            <a:pPr indent="0" lvl="0" marL="0" rtl="0" algn="l">
              <a:spcBef>
                <a:spcPts val="0"/>
              </a:spcBef>
              <a:spcAft>
                <a:spcPts val="0"/>
              </a:spcAft>
              <a:buNone/>
            </a:pPr>
            <a:r>
              <a:t/>
            </a:r>
            <a:endParaRPr b="1" sz="1600">
              <a:solidFill>
                <a:srgbClr val="16264D"/>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b="1" lang="en" sz="1600">
                <a:solidFill>
                  <a:srgbClr val="16264D"/>
                </a:solidFill>
                <a:latin typeface="Roboto"/>
                <a:ea typeface="Roboto"/>
                <a:cs typeface="Roboto"/>
                <a:sym typeface="Roboto"/>
              </a:rPr>
              <a:t>Critically evaluate</a:t>
            </a:r>
            <a:r>
              <a:rPr lang="en" sz="1600">
                <a:solidFill>
                  <a:srgbClr val="16264D"/>
                </a:solidFill>
                <a:latin typeface="Roboto"/>
                <a:ea typeface="Roboto"/>
                <a:cs typeface="Roboto"/>
                <a:sym typeface="Roboto"/>
              </a:rPr>
              <a:t> the differences between </a:t>
            </a:r>
            <a:r>
              <a:rPr b="1" lang="en" sz="1600">
                <a:solidFill>
                  <a:srgbClr val="16264D"/>
                </a:solidFill>
                <a:latin typeface="Roboto"/>
                <a:ea typeface="Roboto"/>
                <a:cs typeface="Roboto"/>
                <a:sym typeface="Roboto"/>
              </a:rPr>
              <a:t>using a platform</a:t>
            </a:r>
            <a:r>
              <a:rPr lang="en" sz="1600">
                <a:solidFill>
                  <a:srgbClr val="16264D"/>
                </a:solidFill>
                <a:latin typeface="Roboto"/>
                <a:ea typeface="Roboto"/>
                <a:cs typeface="Roboto"/>
                <a:sym typeface="Roboto"/>
              </a:rPr>
              <a:t> and </a:t>
            </a:r>
            <a:r>
              <a:rPr b="1" lang="en" sz="1600">
                <a:solidFill>
                  <a:srgbClr val="16264D"/>
                </a:solidFill>
                <a:latin typeface="Roboto"/>
                <a:ea typeface="Roboto"/>
                <a:cs typeface="Roboto"/>
                <a:sym typeface="Roboto"/>
              </a:rPr>
              <a:t>coding yourself</a:t>
            </a:r>
            <a:br>
              <a:rPr b="1" lang="en" sz="1600">
                <a:solidFill>
                  <a:srgbClr val="16264D"/>
                </a:solidFill>
                <a:latin typeface="Roboto"/>
                <a:ea typeface="Roboto"/>
                <a:cs typeface="Roboto"/>
                <a:sym typeface="Roboto"/>
              </a:rPr>
            </a:br>
            <a:br>
              <a:rPr lang="en" sz="1600">
                <a:solidFill>
                  <a:srgbClr val="16264D"/>
                </a:solidFill>
                <a:latin typeface="Roboto"/>
                <a:ea typeface="Roboto"/>
                <a:cs typeface="Roboto"/>
                <a:sym typeface="Roboto"/>
              </a:rPr>
            </a:br>
            <a:r>
              <a:rPr b="1" lang="en" sz="1600">
                <a:solidFill>
                  <a:srgbClr val="16264D"/>
                </a:solidFill>
                <a:latin typeface="Roboto"/>
                <a:ea typeface="Roboto"/>
                <a:cs typeface="Roboto"/>
                <a:sym typeface="Roboto"/>
              </a:rPr>
              <a:t>Utilise R</a:t>
            </a:r>
            <a:r>
              <a:rPr lang="en" sz="1600">
                <a:solidFill>
                  <a:srgbClr val="16264D"/>
                </a:solidFill>
                <a:latin typeface="Roboto"/>
                <a:ea typeface="Roboto"/>
                <a:cs typeface="Roboto"/>
                <a:sym typeface="Roboto"/>
              </a:rPr>
              <a:t> in your data analytics</a:t>
            </a:r>
            <a:endParaRPr sz="1600">
              <a:solidFill>
                <a:srgbClr val="16264D"/>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txBox="1"/>
          <p:nvPr/>
        </p:nvSpPr>
        <p:spPr>
          <a:xfrm>
            <a:off x="685800" y="1656600"/>
            <a:ext cx="76143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l">
              <a:lnSpc>
                <a:spcPct val="100000"/>
              </a:lnSpc>
              <a:spcBef>
                <a:spcPts val="0"/>
              </a:spcBef>
              <a:spcAft>
                <a:spcPts val="0"/>
              </a:spcAft>
              <a:buClr>
                <a:srgbClr val="FFFFFF"/>
              </a:buClr>
              <a:buSzPts val="1400"/>
              <a:buFont typeface="Arial"/>
              <a:buNone/>
            </a:pPr>
            <a:r>
              <a:rPr lang="en" sz="3000">
                <a:solidFill>
                  <a:srgbClr val="1ADE98"/>
                </a:solidFill>
                <a:latin typeface="Roboto Black"/>
                <a:ea typeface="Roboto Black"/>
                <a:cs typeface="Roboto Black"/>
                <a:sym typeface="Roboto Black"/>
              </a:rPr>
              <a:t>Assignment</a:t>
            </a:r>
            <a:endParaRPr>
              <a:solidFill>
                <a:srgbClr val="1ADE98"/>
              </a:solidFill>
              <a:latin typeface="Roboto Black"/>
              <a:ea typeface="Roboto Black"/>
              <a:cs typeface="Roboto Black"/>
              <a:sym typeface="Roboto Black"/>
            </a:endParaRPr>
          </a:p>
        </p:txBody>
      </p:sp>
      <p:sp>
        <p:nvSpPr>
          <p:cNvPr id="472" name="Google Shape;472;p70"/>
          <p:cNvSpPr txBox="1"/>
          <p:nvPr/>
        </p:nvSpPr>
        <p:spPr>
          <a:xfrm>
            <a:off x="685800" y="4173825"/>
            <a:ext cx="77955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r">
              <a:lnSpc>
                <a:spcPct val="100000"/>
              </a:lnSpc>
              <a:spcBef>
                <a:spcPts val="0"/>
              </a:spcBef>
              <a:spcAft>
                <a:spcPts val="0"/>
              </a:spcAft>
              <a:buClr>
                <a:srgbClr val="FFFFFF"/>
              </a:buClr>
              <a:buSzPts val="1400"/>
              <a:buFont typeface="Arial"/>
              <a:buNone/>
            </a:pPr>
            <a:r>
              <a:t/>
            </a:r>
            <a:endParaRPr>
              <a:solidFill>
                <a:srgbClr val="1ADE98"/>
              </a:solidFill>
              <a:latin typeface="Roboto Black"/>
              <a:ea typeface="Roboto Black"/>
              <a:cs typeface="Roboto Black"/>
              <a:sym typeface="Roboto Black"/>
            </a:endParaRPr>
          </a:p>
        </p:txBody>
      </p:sp>
      <p:sp>
        <p:nvSpPr>
          <p:cNvPr id="473" name="Google Shape;473;p70"/>
          <p:cNvSpPr txBox="1"/>
          <p:nvPr/>
        </p:nvSpPr>
        <p:spPr>
          <a:xfrm>
            <a:off x="685800" y="2298000"/>
            <a:ext cx="8191200" cy="25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solidFill>
                  <a:srgbClr val="16264D"/>
                </a:solidFill>
                <a:latin typeface="Roboto"/>
                <a:ea typeface="Roboto"/>
                <a:cs typeface="Roboto"/>
                <a:sym typeface="Roboto"/>
              </a:rPr>
              <a:t>Justify the use (or lack of) Big Data technologies in your analysis</a:t>
            </a:r>
            <a:endParaRPr i="1"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600">
                <a:solidFill>
                  <a:srgbClr val="16264D"/>
                </a:solidFill>
                <a:latin typeface="Roboto"/>
                <a:ea typeface="Roboto"/>
                <a:cs typeface="Roboto"/>
                <a:sym typeface="Roboto"/>
              </a:rPr>
              <a:t>Required:</a:t>
            </a:r>
            <a:endParaRPr b="1"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rgbClr val="16264D"/>
                </a:solidFill>
                <a:latin typeface="Roboto"/>
                <a:ea typeface="Roboto"/>
                <a:cs typeface="Roboto"/>
                <a:sym typeface="Roboto"/>
              </a:rPr>
              <a:t>Written Justification (max 1500 words) </a:t>
            </a:r>
            <a:endParaRPr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600">
                <a:solidFill>
                  <a:srgbClr val="16264D"/>
                </a:solidFill>
                <a:latin typeface="Roboto"/>
                <a:ea typeface="Roboto"/>
                <a:cs typeface="Roboto"/>
                <a:sym typeface="Roboto"/>
              </a:rPr>
              <a:t>Things to consider:</a:t>
            </a:r>
            <a:endParaRPr b="1" sz="1600">
              <a:solidFill>
                <a:srgbClr val="16264D"/>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rgbClr val="16264D"/>
                </a:solidFill>
                <a:latin typeface="Roboto"/>
                <a:ea typeface="Roboto"/>
                <a:cs typeface="Roboto"/>
                <a:sym typeface="Roboto"/>
              </a:rPr>
              <a:t>How does your company make use of big data technologies? Do you have opportunities to use them in your role? Do you think you could use these technologies effectively? Do you think your company uses them effectively? What is the business impact of your company’s attitude towards Big Data?</a:t>
            </a:r>
            <a:br>
              <a:rPr lang="en" sz="1600">
                <a:solidFill>
                  <a:srgbClr val="16264D"/>
                </a:solidFill>
                <a:latin typeface="Roboto"/>
                <a:ea typeface="Roboto"/>
                <a:cs typeface="Roboto"/>
                <a:sym typeface="Roboto"/>
              </a:rPr>
            </a:br>
            <a:endParaRPr b="1" sz="1600">
              <a:solidFill>
                <a:srgbClr val="16264D"/>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1"/>
          <p:cNvSpPr txBox="1"/>
          <p:nvPr>
            <p:ph type="title"/>
          </p:nvPr>
        </p:nvSpPr>
        <p:spPr>
          <a:xfrm>
            <a:off x="685800" y="1865975"/>
            <a:ext cx="75489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 Attendance Log, 20% and Assignment!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sp>
        <p:nvSpPr>
          <p:cNvPr id="92" name="Google Shape;92;p20"/>
          <p:cNvSpPr txBox="1"/>
          <p:nvPr/>
        </p:nvSpPr>
        <p:spPr>
          <a:xfrm>
            <a:off x="764850" y="2363925"/>
            <a:ext cx="7614300" cy="641400"/>
          </a:xfrm>
          <a:prstGeom prst="rect">
            <a:avLst/>
          </a:prstGeom>
          <a:noFill/>
          <a:ln cap="flat" cmpd="sng" w="9525">
            <a:solidFill>
              <a:srgbClr val="FFFFFF"/>
            </a:solidFill>
            <a:prstDash val="solid"/>
            <a:round/>
            <a:headEnd len="sm" w="sm" type="none"/>
            <a:tailEnd len="sm" w="sm" type="none"/>
          </a:ln>
        </p:spPr>
        <p:txBody>
          <a:bodyPr anchorCtr="0" anchor="t" bIns="40750" lIns="81550" spcFirstLastPara="1" rIns="81550" wrap="square" tIns="40750">
            <a:noAutofit/>
          </a:bodyPr>
          <a:lstStyle/>
          <a:p>
            <a:pPr indent="0" lvl="0" marL="0" marR="0" rtl="0" algn="ctr">
              <a:lnSpc>
                <a:spcPct val="100000"/>
              </a:lnSpc>
              <a:spcBef>
                <a:spcPts val="0"/>
              </a:spcBef>
              <a:spcAft>
                <a:spcPts val="0"/>
              </a:spcAft>
              <a:buClr>
                <a:srgbClr val="FFFFFF"/>
              </a:buClr>
              <a:buSzPts val="1400"/>
              <a:buFont typeface="Arial"/>
              <a:buNone/>
            </a:pPr>
            <a:r>
              <a:rPr lang="en" sz="7200">
                <a:solidFill>
                  <a:srgbClr val="1C98FF"/>
                </a:solidFill>
                <a:latin typeface="Roboto Black"/>
                <a:ea typeface="Roboto Black"/>
                <a:cs typeface="Roboto Black"/>
                <a:sym typeface="Roboto Black"/>
              </a:rPr>
              <a:t>What is Big Data?</a:t>
            </a:r>
            <a:endParaRPr sz="7200">
              <a:solidFill>
                <a:srgbClr val="1C98FF"/>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sp>
        <p:nvSpPr>
          <p:cNvPr id="98" name="Google Shape;98;p21"/>
          <p:cNvSpPr txBox="1"/>
          <p:nvPr/>
        </p:nvSpPr>
        <p:spPr>
          <a:xfrm flipH="1">
            <a:off x="898450" y="334125"/>
            <a:ext cx="72243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6264D"/>
                </a:solidFill>
                <a:latin typeface="Roboto"/>
                <a:ea typeface="Roboto"/>
                <a:cs typeface="Roboto"/>
                <a:sym typeface="Roboto"/>
              </a:rPr>
              <a:t>Big Data is data whose scale, distribution, diversity, and / or timeliness require the use of new technical architectures and analytics to enable insights that unlock new sources of business value.</a:t>
            </a:r>
            <a:endParaRPr b="1" sz="2400">
              <a:solidFill>
                <a:srgbClr val="333333"/>
              </a:solidFill>
              <a:highlight>
                <a:srgbClr val="FFFFFF"/>
              </a:highlight>
              <a:latin typeface="Roboto"/>
              <a:ea typeface="Roboto"/>
              <a:cs typeface="Roboto"/>
              <a:sym typeface="Roboto"/>
            </a:endParaRPr>
          </a:p>
        </p:txBody>
      </p:sp>
      <p:sp>
        <p:nvSpPr>
          <p:cNvPr id="99" name="Google Shape;99;p21"/>
          <p:cNvSpPr txBox="1"/>
          <p:nvPr/>
        </p:nvSpPr>
        <p:spPr>
          <a:xfrm>
            <a:off x="20500" y="4040750"/>
            <a:ext cx="91155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1ADE98"/>
              </a:solidFill>
              <a:latin typeface="Roboto Medium"/>
              <a:ea typeface="Roboto Medium"/>
              <a:cs typeface="Roboto Medium"/>
              <a:sym typeface="Roboto Medium"/>
            </a:endParaRPr>
          </a:p>
        </p:txBody>
      </p:sp>
      <p:sp>
        <p:nvSpPr>
          <p:cNvPr id="100" name="Google Shape;100;p21"/>
          <p:cNvSpPr txBox="1"/>
          <p:nvPr/>
        </p:nvSpPr>
        <p:spPr>
          <a:xfrm>
            <a:off x="3956525" y="4762500"/>
            <a:ext cx="6058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McKinsey &amp; Co.; Big Data: The Next Frontier for Innovation, Competition, and Productivity.</a:t>
            </a:r>
            <a:endParaRPr sz="1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nvSpPr>
        <p:spPr>
          <a:xfrm>
            <a:off x="58838" y="0"/>
            <a:ext cx="2680800" cy="861000"/>
          </a:xfrm>
          <a:prstGeom prst="rect">
            <a:avLst/>
          </a:prstGeom>
          <a:noFill/>
          <a:ln>
            <a:noFill/>
          </a:ln>
        </p:spPr>
        <p:txBody>
          <a:bodyPr anchorCtr="0" anchor="t" bIns="30575" lIns="61175" spcFirstLastPara="1" rIns="61175" wrap="square" tIns="30575">
            <a:noAutofit/>
          </a:bodyPr>
          <a:lstStyle/>
          <a:p>
            <a:pPr indent="0" lvl="0" marL="0" marR="0" rtl="0" algn="l">
              <a:lnSpc>
                <a:spcPct val="100000"/>
              </a:lnSpc>
              <a:spcBef>
                <a:spcPts val="0"/>
              </a:spcBef>
              <a:spcAft>
                <a:spcPts val="0"/>
              </a:spcAft>
              <a:buClr>
                <a:srgbClr val="000000"/>
              </a:buClr>
              <a:buSzPts val="2300"/>
              <a:buFont typeface="Arial"/>
              <a:buNone/>
            </a:pPr>
            <a:r>
              <a:rPr lang="en" sz="3400">
                <a:solidFill>
                  <a:srgbClr val="FFFFFF"/>
                </a:solidFill>
                <a:latin typeface="Roboto Black"/>
                <a:ea typeface="Roboto Black"/>
                <a:cs typeface="Roboto Black"/>
                <a:sym typeface="Roboto Black"/>
              </a:rPr>
              <a:t>Big Data</a:t>
            </a:r>
            <a:endParaRPr b="0" i="0" sz="3400" u="none" cap="none" strike="noStrike">
              <a:solidFill>
                <a:srgbClr val="FFFFFF"/>
              </a:solidFill>
              <a:latin typeface="Roboto Black"/>
              <a:ea typeface="Roboto Black"/>
              <a:cs typeface="Roboto Black"/>
              <a:sym typeface="Roboto Black"/>
            </a:endParaRPr>
          </a:p>
        </p:txBody>
      </p:sp>
      <p:pic>
        <p:nvPicPr>
          <p:cNvPr id="106" name="Google Shape;106;p22"/>
          <p:cNvPicPr preferRelativeResize="0"/>
          <p:nvPr/>
        </p:nvPicPr>
        <p:blipFill>
          <a:blip r:embed="rId3">
            <a:alphaModFix/>
          </a:blip>
          <a:stretch>
            <a:fillRect/>
          </a:stretch>
        </p:blipFill>
        <p:spPr>
          <a:xfrm>
            <a:off x="854275" y="1165800"/>
            <a:ext cx="7861769" cy="3977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3793475" y="1094775"/>
            <a:ext cx="1178700" cy="1178700"/>
          </a:xfrm>
          <a:prstGeom prst="rect">
            <a:avLst/>
          </a:prstGeom>
          <a:noFill/>
          <a:ln>
            <a:noFill/>
          </a:ln>
        </p:spPr>
      </p:pic>
      <p:sp>
        <p:nvSpPr>
          <p:cNvPr id="112" name="Google Shape;112;p23"/>
          <p:cNvSpPr txBox="1"/>
          <p:nvPr/>
        </p:nvSpPr>
        <p:spPr>
          <a:xfrm>
            <a:off x="1021475" y="2493200"/>
            <a:ext cx="6722700" cy="10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Generates 4 petabytes of user data  </a:t>
            </a:r>
            <a:br>
              <a:rPr lang="en" sz="3600">
                <a:latin typeface="Roboto"/>
                <a:ea typeface="Roboto"/>
                <a:cs typeface="Roboto"/>
                <a:sym typeface="Roboto"/>
              </a:rPr>
            </a:br>
            <a:r>
              <a:rPr b="1" lang="en" sz="3600">
                <a:latin typeface="Roboto"/>
                <a:ea typeface="Roboto"/>
                <a:cs typeface="Roboto"/>
                <a:sym typeface="Roboto"/>
              </a:rPr>
              <a:t>every day</a:t>
            </a:r>
            <a:endParaRPr b="1" sz="36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